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notesMasterIdLst>
    <p:notesMasterId r:id="rId80"/>
  </p:notesMasterIdLst>
  <p:handoutMasterIdLst>
    <p:handoutMasterId r:id="rId81"/>
  </p:handout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  <p:sldId id="264" r:id="rId9"/>
    <p:sldId id="285" r:id="rId10"/>
    <p:sldId id="310" r:id="rId11"/>
    <p:sldId id="329" r:id="rId12"/>
    <p:sldId id="328" r:id="rId13"/>
    <p:sldId id="330" r:id="rId14"/>
    <p:sldId id="331" r:id="rId15"/>
    <p:sldId id="271" r:id="rId16"/>
    <p:sldId id="336" r:id="rId17"/>
    <p:sldId id="265" r:id="rId18"/>
    <p:sldId id="266" r:id="rId19"/>
    <p:sldId id="267" r:id="rId20"/>
    <p:sldId id="268" r:id="rId21"/>
    <p:sldId id="269" r:id="rId22"/>
    <p:sldId id="270" r:id="rId23"/>
    <p:sldId id="324" r:id="rId24"/>
    <p:sldId id="325" r:id="rId25"/>
    <p:sldId id="326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282" r:id="rId36"/>
    <p:sldId id="284" r:id="rId37"/>
    <p:sldId id="334" r:id="rId38"/>
    <p:sldId id="276" r:id="rId39"/>
    <p:sldId id="277" r:id="rId40"/>
    <p:sldId id="278" r:id="rId41"/>
    <p:sldId id="333" r:id="rId42"/>
    <p:sldId id="279" r:id="rId43"/>
    <p:sldId id="280" r:id="rId44"/>
    <p:sldId id="281" r:id="rId45"/>
    <p:sldId id="283" r:id="rId46"/>
    <p:sldId id="286" r:id="rId47"/>
    <p:sldId id="287" r:id="rId48"/>
    <p:sldId id="288" r:id="rId49"/>
    <p:sldId id="289" r:id="rId50"/>
    <p:sldId id="290" r:id="rId51"/>
    <p:sldId id="291" r:id="rId52"/>
    <p:sldId id="292" r:id="rId53"/>
    <p:sldId id="293" r:id="rId54"/>
    <p:sldId id="294" r:id="rId55"/>
    <p:sldId id="295" r:id="rId56"/>
    <p:sldId id="296" r:id="rId57"/>
    <p:sldId id="297" r:id="rId58"/>
    <p:sldId id="298" r:id="rId59"/>
    <p:sldId id="300" r:id="rId60"/>
    <p:sldId id="301" r:id="rId61"/>
    <p:sldId id="302" r:id="rId62"/>
    <p:sldId id="303" r:id="rId63"/>
    <p:sldId id="304" r:id="rId64"/>
    <p:sldId id="346" r:id="rId65"/>
    <p:sldId id="327" r:id="rId66"/>
    <p:sldId id="305" r:id="rId67"/>
    <p:sldId id="337" r:id="rId68"/>
    <p:sldId id="306" r:id="rId69"/>
    <p:sldId id="338" r:id="rId70"/>
    <p:sldId id="342" r:id="rId71"/>
    <p:sldId id="307" r:id="rId72"/>
    <p:sldId id="339" r:id="rId73"/>
    <p:sldId id="340" r:id="rId74"/>
    <p:sldId id="308" r:id="rId75"/>
    <p:sldId id="344" r:id="rId76"/>
    <p:sldId id="343" r:id="rId77"/>
    <p:sldId id="345" r:id="rId78"/>
    <p:sldId id="309" r:id="rId7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60"/>
    <a:srgbClr val="FFDE7C"/>
    <a:srgbClr val="FFC302"/>
    <a:srgbClr val="00DC00"/>
    <a:srgbClr val="FF8000"/>
    <a:srgbClr val="8FFFFD"/>
    <a:srgbClr val="A6B196"/>
    <a:srgbClr val="FF69BE"/>
    <a:srgbClr val="FFB703"/>
    <a:srgbClr val="A6F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11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26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32C462-D24B-DF44-B996-98704D095C10}" type="datetimeFigureOut">
              <a:rPr lang="de-DE" smtClean="0"/>
              <a:t>24.11.2016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8A604-5A04-EB4B-9FAD-DB36AE69CA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9204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930BBC-47A4-BD44-BBF8-D47AE2A7E4B9}" type="datetimeFigureOut">
              <a:rPr lang="de-DE" smtClean="0"/>
              <a:t>24.11.2016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FA6BC-92F3-D548-AFAE-9048A5537E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02113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FA6BC-92F3-D548-AFAE-9048A5537EBD}" type="slidenum">
              <a:rPr lang="de-DE" smtClean="0"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104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Dipl Psych Malte LÜCKE - 2016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r>
              <a:rPr lang="de-DE" smtClean="0"/>
              <a:t>13.11.16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Dipl Psych Malte LÜCKE - 2016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Schulvermeidung</a:t>
            </a:r>
            <a:br>
              <a:rPr lang="de-DE" dirty="0" smtClean="0"/>
            </a:br>
            <a:r>
              <a:rPr lang="de-DE" dirty="0" smtClean="0"/>
              <a:t>Schulabsentismus</a:t>
            </a:r>
            <a:br>
              <a:rPr lang="de-DE" dirty="0" smtClean="0"/>
            </a:br>
            <a:r>
              <a:rPr lang="de-DE" dirty="0" smtClean="0"/>
              <a:t>Schulverweigerung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1</a:t>
            </a:fld>
            <a:endParaRPr lang="en-US"/>
          </a:p>
        </p:txBody>
      </p:sp>
      <p:sp>
        <p:nvSpPr>
          <p:cNvPr id="8" name="Fußzeilenplatzhalter 3"/>
          <p:cNvSpPr txBox="1">
            <a:spLocks/>
          </p:cNvSpPr>
          <p:nvPr/>
        </p:nvSpPr>
        <p:spPr>
          <a:xfrm>
            <a:off x="914400" y="6471681"/>
            <a:ext cx="3187146" cy="3012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smtClean="0">
                <a:solidFill>
                  <a:schemeClr val="tx2"/>
                </a:solidFill>
              </a:rPr>
              <a:t>Dipl Psych Malte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79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Wie verbreitet ist Schulvermeidung?</a:t>
            </a:r>
          </a:p>
          <a:p>
            <a:pPr marL="45720" indent="0">
              <a:buNone/>
            </a:pPr>
            <a:endParaRPr lang="de-DE" sz="4000" dirty="0"/>
          </a:p>
          <a:p>
            <a:pPr>
              <a:buFontTx/>
              <a:buChar char="•"/>
            </a:pPr>
            <a:r>
              <a:rPr lang="de-DE" sz="3800" dirty="0" smtClean="0"/>
              <a:t>5-8 % aller schulpflichtigen Kinder.</a:t>
            </a:r>
          </a:p>
          <a:p>
            <a:pPr>
              <a:buFontTx/>
              <a:buChar char="•"/>
            </a:pPr>
            <a:r>
              <a:rPr lang="de-DE" sz="3800" dirty="0" smtClean="0"/>
              <a:t>„300.000-400.000 Kinder und Jugendliche gehen nicht regelmäßig zur Schule in Deutschland“ </a:t>
            </a:r>
          </a:p>
          <a:p>
            <a:pPr marL="45720" indent="0">
              <a:buNone/>
            </a:pPr>
            <a:endParaRPr lang="de-DE" sz="3800" dirty="0" smtClean="0"/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3400" dirty="0">
                <a:solidFill>
                  <a:srgbClr val="00DC00"/>
                </a:solidFill>
              </a:rPr>
              <a:t>Wie verbreitet ist Schulvermeidung?</a:t>
            </a:r>
          </a:p>
          <a:p>
            <a:pPr marL="45720" indent="0">
              <a:buNone/>
            </a:pPr>
            <a:endParaRPr lang="de-DE" sz="4000" dirty="0"/>
          </a:p>
          <a:p>
            <a:pPr>
              <a:buFontTx/>
              <a:buChar char="•"/>
            </a:pPr>
            <a:r>
              <a:rPr lang="de-DE" sz="3800" dirty="0" smtClean="0"/>
              <a:t>Mädchen scheinen dem Unterricht eher gelegentlich/ selektiv, Jungen eher chronisch fernzubleiben.</a:t>
            </a:r>
          </a:p>
          <a:p>
            <a:pPr marL="45720" indent="0">
              <a:buNone/>
            </a:pPr>
            <a:endParaRPr lang="de-DE" sz="3800" dirty="0" smtClean="0"/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0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de-DE" sz="3700" dirty="0">
                <a:solidFill>
                  <a:srgbClr val="00DC00"/>
                </a:solidFill>
              </a:rPr>
              <a:t>Wie verbreitet ist Schulvermeidung?</a:t>
            </a:r>
          </a:p>
          <a:p>
            <a:pPr marL="45720" indent="0">
              <a:buNone/>
            </a:pPr>
            <a:endParaRPr lang="de-DE" sz="4000" dirty="0"/>
          </a:p>
          <a:p>
            <a:pPr>
              <a:buFontTx/>
              <a:buChar char="•"/>
            </a:pPr>
            <a:r>
              <a:rPr lang="de-DE" sz="3800" dirty="0" smtClean="0"/>
              <a:t>Gymnasien scheinen weniger betroffen zu sein als andere Schulformen.</a:t>
            </a:r>
          </a:p>
          <a:p>
            <a:pPr>
              <a:buFontTx/>
              <a:buChar char="•"/>
            </a:pPr>
            <a:r>
              <a:rPr lang="de-DE" sz="3800" dirty="0" smtClean="0"/>
              <a:t>Ländliche Regionen sind weniger betroffen als Städte und ihr Einzugsbereich.</a:t>
            </a:r>
          </a:p>
          <a:p>
            <a:pPr marL="45720" indent="0">
              <a:buNone/>
            </a:pPr>
            <a:endParaRPr lang="de-DE" sz="3800" dirty="0" smtClean="0"/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0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de-DE" sz="3700" dirty="0" smtClean="0">
                <a:solidFill>
                  <a:srgbClr val="00DC00"/>
                </a:solidFill>
              </a:rPr>
              <a:t>Wie verbreitet ist Schulvermeidung?</a:t>
            </a:r>
          </a:p>
          <a:p>
            <a:pPr marL="45720" indent="0">
              <a:buNone/>
            </a:pPr>
            <a:endParaRPr lang="de-DE" sz="4000" dirty="0"/>
          </a:p>
          <a:p>
            <a:pPr>
              <a:buFontTx/>
              <a:buChar char="•"/>
            </a:pPr>
            <a:r>
              <a:rPr lang="de-DE" sz="3800" dirty="0" smtClean="0"/>
              <a:t>besonders anfällig sind </a:t>
            </a:r>
          </a:p>
          <a:p>
            <a:pPr lvl="1">
              <a:buFont typeface="Wingdings" charset="0"/>
              <a:buChar char="Ø"/>
            </a:pPr>
            <a:r>
              <a:rPr lang="de-DE" sz="3600" dirty="0" smtClean="0"/>
              <a:t>Kinder im Alter von 10-11 Jahren  </a:t>
            </a:r>
          </a:p>
          <a:p>
            <a:pPr lvl="1">
              <a:buFont typeface="Wingdings" charset="0"/>
              <a:buChar char="Ø"/>
            </a:pPr>
            <a:r>
              <a:rPr lang="de-DE" sz="3600" dirty="0" smtClean="0"/>
              <a:t>Pubertierende im Alter von 13-14 Jahren</a:t>
            </a:r>
          </a:p>
          <a:p>
            <a:pPr lvl="1">
              <a:buFont typeface="Wingdings" charset="0"/>
              <a:buChar char="Ø"/>
            </a:pPr>
            <a:r>
              <a:rPr lang="de-DE" sz="3600" dirty="0" smtClean="0"/>
              <a:t>Jugendliche in den höheren Klassenstufen</a:t>
            </a:r>
          </a:p>
          <a:p>
            <a:pPr marL="45720" indent="0">
              <a:buNone/>
            </a:pPr>
            <a:endParaRPr lang="de-DE" sz="3800" dirty="0" smtClean="0"/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23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Wie verbreitet ist Schulvermeidung?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r>
              <a:rPr lang="de-DE" sz="3800" dirty="0" smtClean="0"/>
              <a:t>Meine Eindrücke:</a:t>
            </a:r>
          </a:p>
          <a:p>
            <a:pPr>
              <a:buFontTx/>
              <a:buChar char="•"/>
            </a:pPr>
            <a:r>
              <a:rPr lang="de-DE" sz="3800" dirty="0" smtClean="0"/>
              <a:t>Die Häufigkeit nimmt dramatisch zu.</a:t>
            </a:r>
            <a:endParaRPr lang="de-DE" sz="3800" dirty="0"/>
          </a:p>
          <a:p>
            <a:pPr>
              <a:buFontTx/>
              <a:buChar char="•"/>
            </a:pPr>
            <a:r>
              <a:rPr lang="de-DE" sz="3800" dirty="0" smtClean="0"/>
              <a:t>Unlustgeprägte Schulvermeidung ist bei Jungen häufiger.</a:t>
            </a:r>
          </a:p>
          <a:p>
            <a:pPr>
              <a:buFontTx/>
              <a:buChar char="•"/>
            </a:pPr>
            <a:r>
              <a:rPr lang="de-DE" sz="3800" dirty="0" smtClean="0"/>
              <a:t>Angstgesteuerte Schulvermeidung ist in etwa gleich verteilt zwischen den Geschlechtern.</a:t>
            </a:r>
            <a:endParaRPr lang="de-DE" sz="3800" dirty="0"/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64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de-DE" sz="4000" i="1" dirty="0" smtClean="0">
                <a:solidFill>
                  <a:srgbClr val="00DC00"/>
                </a:solidFill>
              </a:rPr>
              <a:t>Kurze Zwischenbemerkung:</a:t>
            </a:r>
          </a:p>
          <a:p>
            <a:pPr marL="45720" indent="0">
              <a:buNone/>
            </a:pPr>
            <a:endParaRPr lang="de-DE" sz="4000" i="1" dirty="0"/>
          </a:p>
          <a:p>
            <a:pPr marL="45720" indent="0">
              <a:buNone/>
            </a:pPr>
            <a:r>
              <a:rPr lang="de-DE" sz="4000" i="1" dirty="0" smtClean="0"/>
              <a:t>Es geht hier um ein tatsächlich physisches Fernbleiben aus der Schule – nicht um mentale Abwesenheit bei physischer Präsenz.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1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de-DE" sz="6400" dirty="0" smtClean="0">
                <a:solidFill>
                  <a:srgbClr val="00DC00"/>
                </a:solidFill>
              </a:rPr>
              <a:t>Warum ist Schulvermeidung so brisant?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r>
              <a:rPr lang="de-DE" sz="3800" dirty="0" smtClean="0"/>
              <a:t>Schulvermeidung erhöht das Risiko, </a:t>
            </a:r>
            <a:r>
              <a:rPr lang="de-DE" sz="3800" dirty="0" err="1" smtClean="0"/>
              <a:t>daß</a:t>
            </a:r>
            <a:r>
              <a:rPr lang="de-DE" sz="3800" dirty="0" smtClean="0"/>
              <a:t> Kinder -</a:t>
            </a:r>
          </a:p>
          <a:p>
            <a:pPr marL="45720" indent="0">
              <a:buNone/>
            </a:pPr>
            <a:endParaRPr lang="de-DE" sz="3800" dirty="0" smtClean="0"/>
          </a:p>
          <a:p>
            <a:pPr>
              <a:buFontTx/>
              <a:buChar char="•"/>
            </a:pPr>
            <a:r>
              <a:rPr lang="de-DE" sz="3800" dirty="0"/>
              <a:t>ohne adäquaten </a:t>
            </a:r>
            <a:r>
              <a:rPr lang="de-DE" sz="3800" dirty="0" err="1"/>
              <a:t>Abschluß</a:t>
            </a:r>
            <a:r>
              <a:rPr lang="de-DE" sz="3800" dirty="0"/>
              <a:t> die Schule </a:t>
            </a:r>
            <a:r>
              <a:rPr lang="de-DE" sz="3800" dirty="0" smtClean="0"/>
              <a:t>verlassen,</a:t>
            </a:r>
          </a:p>
          <a:p>
            <a:pPr marL="45720" indent="0">
              <a:buNone/>
            </a:pPr>
            <a:endParaRPr lang="de-DE" sz="3800" dirty="0" smtClean="0"/>
          </a:p>
          <a:p>
            <a:pPr>
              <a:buFontTx/>
              <a:buChar char="•"/>
            </a:pPr>
            <a:r>
              <a:rPr lang="de-DE" sz="3800" dirty="0" smtClean="0"/>
              <a:t>keine adäquate Berufsausbildung absolvieren („Ein Mensch, der nicht arbeitet, kostet den Staat langfristig mindestens 1.000.000 €“) und</a:t>
            </a:r>
          </a:p>
          <a:p>
            <a:pPr>
              <a:buFontTx/>
              <a:buChar char="•"/>
            </a:pPr>
            <a:endParaRPr lang="de-DE" sz="3800" dirty="0" smtClean="0"/>
          </a:p>
          <a:p>
            <a:pPr>
              <a:buFontTx/>
              <a:buChar char="•"/>
            </a:pPr>
            <a:r>
              <a:rPr lang="de-DE" sz="3800" dirty="0" smtClean="0"/>
              <a:t>später psychische/psychiatrische Störungen aufweisen (75%!).</a:t>
            </a:r>
            <a:endParaRPr lang="de-DE" sz="3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/>
              <a:t>Wir hatten schon festgestellt: Es gibt -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914400" y="3355454"/>
            <a:ext cx="7533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1. Schulvermeidung aus Unlust.</a:t>
            </a:r>
            <a:endParaRPr lang="de-DE" sz="4000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926976" y="4404972"/>
            <a:ext cx="7533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>
                <a:solidFill>
                  <a:srgbClr val="118EFF"/>
                </a:solidFill>
              </a:rPr>
              <a:t>2</a:t>
            </a:r>
            <a:r>
              <a:rPr lang="de-DE" sz="4000" dirty="0" smtClean="0">
                <a:solidFill>
                  <a:srgbClr val="118EFF"/>
                </a:solidFill>
              </a:rPr>
              <a:t>. Schulvermeidung aus Angst.</a:t>
            </a:r>
            <a:endParaRPr lang="de-DE" sz="4000" dirty="0">
              <a:solidFill>
                <a:srgbClr val="118E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37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914400" y="2132099"/>
            <a:ext cx="75333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Schulvermeidung aus Unlust: SCHULSCHWÄNZEN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926976" y="3659308"/>
            <a:ext cx="753338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118EFF"/>
                </a:solidFill>
              </a:rPr>
              <a:t>Schulvermeidung aus Angst:</a:t>
            </a:r>
          </a:p>
          <a:p>
            <a:r>
              <a:rPr lang="de-DE" sz="4000" dirty="0" smtClean="0">
                <a:solidFill>
                  <a:srgbClr val="118EFF"/>
                </a:solidFill>
              </a:rPr>
              <a:t>SCHULANGST</a:t>
            </a:r>
          </a:p>
          <a:p>
            <a:r>
              <a:rPr lang="de-DE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oder</a:t>
            </a:r>
          </a:p>
          <a:p>
            <a:r>
              <a:rPr lang="de-DE" sz="4000" dirty="0" smtClean="0">
                <a:solidFill>
                  <a:srgbClr val="9E9CE4"/>
                </a:solidFill>
              </a:rPr>
              <a:t>SCHULPHOBIE</a:t>
            </a:r>
          </a:p>
        </p:txBody>
      </p:sp>
    </p:spTree>
    <p:extLst>
      <p:ext uri="{BB962C8B-B14F-4D97-AF65-F5344CB8AC3E}">
        <p14:creationId xmlns:p14="http://schemas.microsoft.com/office/powerpoint/2010/main" val="383715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914400" y="2004883"/>
            <a:ext cx="75333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118EFF"/>
                </a:solidFill>
              </a:rPr>
              <a:t>Bei</a:t>
            </a:r>
            <a:r>
              <a:rPr lang="de-DE" sz="4000" dirty="0">
                <a:solidFill>
                  <a:srgbClr val="118EFF"/>
                </a:solidFill>
              </a:rPr>
              <a:t> </a:t>
            </a:r>
            <a:r>
              <a:rPr lang="de-DE" sz="4000" dirty="0" smtClean="0">
                <a:solidFill>
                  <a:srgbClr val="118EFF"/>
                </a:solidFill>
              </a:rPr>
              <a:t>SCHULANGST liegt der Kern der Befürchtungen in schulischen Faktoren.</a:t>
            </a:r>
          </a:p>
          <a:p>
            <a:endParaRPr lang="de-DE" sz="2000" dirty="0" smtClean="0">
              <a:solidFill>
                <a:srgbClr val="118EFF"/>
              </a:solidFill>
            </a:endParaRPr>
          </a:p>
          <a:p>
            <a:r>
              <a:rPr lang="de-DE" sz="4000" dirty="0" smtClean="0">
                <a:solidFill>
                  <a:srgbClr val="9E9CE4"/>
                </a:solidFill>
              </a:rPr>
              <a:t>Bei</a:t>
            </a:r>
            <a:r>
              <a:rPr lang="de-DE" sz="4000" dirty="0">
                <a:solidFill>
                  <a:srgbClr val="9E9CE4"/>
                </a:solidFill>
              </a:rPr>
              <a:t> </a:t>
            </a:r>
            <a:r>
              <a:rPr lang="de-DE" sz="4000" dirty="0" smtClean="0">
                <a:solidFill>
                  <a:srgbClr val="9E9CE4"/>
                </a:solidFill>
              </a:rPr>
              <a:t>SCHULPHOBIE liegt der Kern der Befürchtungen in häuslichen/familiären Faktoren.</a:t>
            </a:r>
          </a:p>
        </p:txBody>
      </p:sp>
    </p:spTree>
    <p:extLst>
      <p:ext uri="{BB962C8B-B14F-4D97-AF65-F5344CB8AC3E}">
        <p14:creationId xmlns:p14="http://schemas.microsoft.com/office/powerpoint/2010/main" val="88944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6000" dirty="0" smtClean="0"/>
              <a:t>Es gibt viele (gute) Gründe, ungern zur Schule zu gehen.</a:t>
            </a:r>
            <a:endParaRPr lang="de-DE" sz="6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01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/>
              <a:t>Unterscheiden wir also </a:t>
            </a:r>
            <a:r>
              <a:rPr lang="de-DE" sz="4000" dirty="0" smtClean="0">
                <a:solidFill>
                  <a:srgbClr val="00DC00"/>
                </a:solidFill>
              </a:rPr>
              <a:t>drei Formen der Schulvermeidung</a:t>
            </a:r>
            <a:r>
              <a:rPr lang="de-DE" sz="4000" dirty="0" smtClean="0"/>
              <a:t>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914400" y="3355454"/>
            <a:ext cx="7533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FF0000"/>
                </a:solidFill>
              </a:rPr>
              <a:t>Schulschwänzen</a:t>
            </a:r>
            <a:endParaRPr lang="de-DE" sz="4000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926976" y="4358368"/>
            <a:ext cx="7533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118EFF"/>
                </a:solidFill>
              </a:rPr>
              <a:t>Schulangst</a:t>
            </a:r>
            <a:endParaRPr lang="de-DE" sz="4000" dirty="0">
              <a:solidFill>
                <a:srgbClr val="118EFF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914400" y="5334223"/>
            <a:ext cx="75333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rgbClr val="9E9CE4"/>
                </a:solidFill>
              </a:rPr>
              <a:t>Schulphobie</a:t>
            </a:r>
            <a:endParaRPr lang="de-DE" sz="4000" dirty="0">
              <a:solidFill>
                <a:srgbClr val="9E9C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8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/>
              <a:t>... und schauen wir uns diese drei Formen der Schulvermeidung im folgenden etwas näher an – </a:t>
            </a:r>
          </a:p>
          <a:p>
            <a:pPr marL="45720" indent="0">
              <a:buNone/>
            </a:pPr>
            <a:endParaRPr lang="de-DE" sz="4000" dirty="0" smtClean="0"/>
          </a:p>
          <a:p>
            <a:pPr marL="45720" indent="0">
              <a:buNone/>
            </a:pPr>
            <a:r>
              <a:rPr lang="de-DE" sz="4000" dirty="0" smtClean="0"/>
              <a:t>denn: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59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/>
              <a:t>Nur wenn Sie wissen, welche Form der Schulvermeidung vorliegt, können Sie zielgerichtet etwas dafür tun, </a:t>
            </a:r>
            <a:r>
              <a:rPr lang="de-DE" sz="4000" dirty="0" err="1" smtClean="0"/>
              <a:t>daß</a:t>
            </a:r>
            <a:r>
              <a:rPr lang="de-DE" sz="4000" dirty="0" smtClean="0"/>
              <a:t> der/die Schüler/in wieder regelmäßig in die Schule geht.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FF0000"/>
                </a:solidFill>
              </a:rPr>
              <a:t>Schulschwänzen</a:t>
            </a:r>
            <a:endParaRPr lang="de-DE" sz="2400" dirty="0" smtClean="0">
              <a:solidFill>
                <a:srgbClr val="B9A1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284219"/>
              </p:ext>
            </p:extLst>
          </p:nvPr>
        </p:nvGraphicFramePr>
        <p:xfrm>
          <a:off x="372869" y="2433931"/>
          <a:ext cx="8377871" cy="371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400" b="0" dirty="0">
                        <a:solidFill>
                          <a:srgbClr val="118EFF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4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56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118EFF"/>
                </a:solidFill>
              </a:rPr>
              <a:t>Schulangst</a:t>
            </a:r>
            <a:endParaRPr lang="de-DE" sz="2400" dirty="0" smtClean="0">
              <a:solidFill>
                <a:srgbClr val="B9A1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507647"/>
              </p:ext>
            </p:extLst>
          </p:nvPr>
        </p:nvGraphicFramePr>
        <p:xfrm>
          <a:off x="372869" y="2433931"/>
          <a:ext cx="8377871" cy="371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400" b="0" dirty="0">
                        <a:solidFill>
                          <a:srgbClr val="118EFF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400" b="1" dirty="0">
                        <a:solidFill>
                          <a:srgbClr val="B9A1FF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6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 </a:t>
            </a:r>
            <a:r>
              <a:rPr lang="de-DE" sz="2400" b="1" dirty="0">
                <a:solidFill>
                  <a:srgbClr val="B9A1FF"/>
                </a:solidFill>
              </a:rPr>
              <a:t>Schulphobie</a:t>
            </a:r>
            <a:endParaRPr lang="de-DE" sz="2400" dirty="0" smtClean="0">
              <a:solidFill>
                <a:srgbClr val="B9A1FF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286480"/>
              </p:ext>
            </p:extLst>
          </p:nvPr>
        </p:nvGraphicFramePr>
        <p:xfrm>
          <a:off x="372869" y="2433931"/>
          <a:ext cx="8377871" cy="371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400" b="0" dirty="0">
                        <a:solidFill>
                          <a:srgbClr val="118EFF"/>
                        </a:solidFill>
                      </a:endParaRP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400" b="1" dirty="0">
                        <a:solidFill>
                          <a:srgbClr val="B9A1FF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18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68128"/>
              </p:ext>
            </p:extLst>
          </p:nvPr>
        </p:nvGraphicFramePr>
        <p:xfrm>
          <a:off x="372869" y="2433931"/>
          <a:ext cx="8377871" cy="371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400" b="0" dirty="0">
                        <a:solidFill>
                          <a:srgbClr val="118EFF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400" b="1" dirty="0">
                        <a:solidFill>
                          <a:srgbClr val="B9A1FF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17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628659"/>
              </p:ext>
            </p:extLst>
          </p:nvPr>
        </p:nvGraphicFramePr>
        <p:xfrm>
          <a:off x="372869" y="2433931"/>
          <a:ext cx="8377871" cy="3926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4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4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4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278628"/>
              </p:ext>
            </p:extLst>
          </p:nvPr>
        </p:nvGraphicFramePr>
        <p:xfrm>
          <a:off x="372869" y="2433931"/>
          <a:ext cx="8377871" cy="3713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0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0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951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186647"/>
              </p:ext>
            </p:extLst>
          </p:nvPr>
        </p:nvGraphicFramePr>
        <p:xfrm>
          <a:off x="372869" y="2433931"/>
          <a:ext cx="8377871" cy="3835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0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0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400" b="0" baseline="0" dirty="0" smtClean="0">
                          <a:solidFill>
                            <a:srgbClr val="B9A1FF"/>
                          </a:solidFill>
                        </a:rPr>
                        <a:t> depressiv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18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6000" dirty="0" smtClean="0"/>
              <a:t>Wenn Sie sich einmal an Ihre eigene Schulzeit erinnern:</a:t>
            </a:r>
            <a:endParaRPr lang="de-DE" sz="6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7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128345"/>
              </p:ext>
            </p:extLst>
          </p:nvPr>
        </p:nvGraphicFramePr>
        <p:xfrm>
          <a:off x="372869" y="2433931"/>
          <a:ext cx="8377871" cy="404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0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0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39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956924"/>
              </p:ext>
            </p:extLst>
          </p:nvPr>
        </p:nvGraphicFramePr>
        <p:xfrm>
          <a:off x="372869" y="2433931"/>
          <a:ext cx="8377871" cy="386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0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0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4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12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877334"/>
              </p:ext>
            </p:extLst>
          </p:nvPr>
        </p:nvGraphicFramePr>
        <p:xfrm>
          <a:off x="372869" y="2433931"/>
          <a:ext cx="8377871" cy="3860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0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0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4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4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4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680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368288"/>
              </p:ext>
            </p:extLst>
          </p:nvPr>
        </p:nvGraphicFramePr>
        <p:xfrm>
          <a:off x="372869" y="2433931"/>
          <a:ext cx="8377871" cy="40487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0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0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depressiv, verschlossen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300" b="0" dirty="0" smtClean="0">
                          <a:solidFill>
                            <a:srgbClr val="FF0000"/>
                          </a:solidFill>
                        </a:rPr>
                        <a:t>Vermeiden unlustgeprägter Situationen durch Wechsel in lustbetonte Aktivitäten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3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300" b="0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D6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93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521349"/>
              </p:ext>
            </p:extLst>
          </p:nvPr>
        </p:nvGraphicFramePr>
        <p:xfrm>
          <a:off x="372869" y="2433931"/>
          <a:ext cx="8377871" cy="3688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252"/>
                <a:gridCol w="2311187"/>
                <a:gridCol w="2011319"/>
                <a:gridCol w="2389113"/>
              </a:tblGrid>
              <a:tr h="370840">
                <a:tc>
                  <a:txBody>
                    <a:bodyPr/>
                    <a:lstStyle/>
                    <a:p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Schulschwänzen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Schulangst</a:t>
                      </a:r>
                      <a:endParaRPr lang="de-DE" sz="1000" b="0" dirty="0">
                        <a:solidFill>
                          <a:srgbClr val="118E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solidFill>
                            <a:srgbClr val="B9A1FF"/>
                          </a:solidFill>
                        </a:rPr>
                        <a:t>Schulphobie</a:t>
                      </a:r>
                      <a:endParaRPr lang="de-DE" sz="1000" b="1" dirty="0">
                        <a:solidFill>
                          <a:srgbClr val="B9A1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Schulabsentismus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ohne Wissen der Eltern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mit Wissen der Eltern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Angst</a:t>
                      </a:r>
                      <a:r>
                        <a:rPr lang="de-DE" sz="1400" b="0" baseline="0" dirty="0" smtClean="0"/>
                        <a:t> in der Schulsituation</a:t>
                      </a:r>
                      <a:endParaRPr lang="de-DE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stark, mit verschiedenen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Angstobjekten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latent, 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err="1" smtClean="0"/>
                        <a:t>Somatisierung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fehlt</a:t>
                      </a:r>
                      <a:endParaRPr lang="de-DE" sz="10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stark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Persönlichkeit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oppositionell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ängstlich-empfindsam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ängstlich-empfindsam,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depressiv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Intelligenz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selten gut-/überdurchschnittlich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durchschnittlich, aber oft </a:t>
                      </a:r>
                    </a:p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uneinheitliches Profil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oft gut-/überdurchschnittlich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Lernstörung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häufig, Lernmotivation niedrig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häufig, Lernmotivation gestört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selten, Lernmotivation</a:t>
                      </a:r>
                      <a:r>
                        <a:rPr lang="de-DE" sz="1000" b="0" baseline="0" dirty="0" smtClean="0">
                          <a:solidFill>
                            <a:srgbClr val="B9A1FF"/>
                          </a:solidFill>
                        </a:rPr>
                        <a:t> sehr hoch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b="0" dirty="0" smtClean="0"/>
                        <a:t>Elternverhalten</a:t>
                      </a:r>
                      <a:endParaRPr lang="de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vernachlässigend, wenig</a:t>
                      </a:r>
                      <a:r>
                        <a:rPr lang="de-DE" sz="1000" b="0" baseline="0" dirty="0" smtClean="0">
                          <a:solidFill>
                            <a:srgbClr val="FF0000"/>
                          </a:solidFill>
                        </a:rPr>
                        <a:t> engagiert</a:t>
                      </a:r>
                      <a:endParaRPr lang="de-DE" sz="10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unterschiedlich</a:t>
                      </a:r>
                      <a:endParaRPr lang="de-DE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überbehütend besorgt</a:t>
                      </a:r>
                      <a:endParaRPr lang="de-DE" sz="10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/>
                        <a:t>zentrales Motiv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Vermeiden unlustgeprägter </a:t>
                      </a:r>
                      <a:r>
                        <a:rPr lang="de-DE" sz="1000" b="0" dirty="0" err="1" smtClean="0">
                          <a:solidFill>
                            <a:srgbClr val="FF0000"/>
                          </a:solidFill>
                        </a:rPr>
                        <a:t>Situatio-nen</a:t>
                      </a:r>
                      <a:r>
                        <a:rPr lang="de-DE" sz="1000" b="0" dirty="0" smtClean="0">
                          <a:solidFill>
                            <a:srgbClr val="FF0000"/>
                          </a:solidFill>
                        </a:rPr>
                        <a:t> durch Wechsel in lustbetonte Aktivitäten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118EFF"/>
                          </a:solidFill>
                        </a:rPr>
                        <a:t>Vermeiden der Schulsituation aus Angst vor Kränkung/Demütigung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0" dirty="0" smtClean="0">
                          <a:solidFill>
                            <a:srgbClr val="B9A1FF"/>
                          </a:solidFill>
                        </a:rPr>
                        <a:t>Angst vor Trennung von zuhause</a:t>
                      </a:r>
                      <a:endParaRPr lang="de-DE" sz="10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39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 smtClean="0">
                <a:solidFill>
                  <a:srgbClr val="FF0000"/>
                </a:solidFill>
              </a:rPr>
              <a:t>Schulschwänzen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1" y="2617893"/>
            <a:ext cx="7549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Das Schulschwänzen stellt in Rechnung, </a:t>
            </a:r>
            <a:r>
              <a:rPr lang="de-DE" sz="2400" dirty="0" err="1" smtClean="0"/>
              <a:t>daß</a:t>
            </a:r>
            <a:r>
              <a:rPr lang="de-DE" sz="2400" dirty="0" smtClean="0"/>
              <a:t> Schule -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91353" y="3361928"/>
            <a:ext cx="74214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895350">
              <a:buAutoNum type="arabicPeriod"/>
            </a:pPr>
            <a:r>
              <a:rPr lang="de-DE" sz="2400" dirty="0" smtClean="0"/>
              <a:t>Anstrengung kostet</a:t>
            </a:r>
          </a:p>
          <a:p>
            <a:pPr marL="0" lvl="2" indent="895350">
              <a:buAutoNum type="arabicPeriod"/>
            </a:pPr>
            <a:r>
              <a:rPr lang="de-DE" sz="2400" dirty="0" smtClean="0"/>
              <a:t>Leistung bewertet</a:t>
            </a:r>
          </a:p>
          <a:p>
            <a:pPr marL="0" lvl="2" indent="895350">
              <a:buAutoNum type="arabicPeriod"/>
            </a:pPr>
            <a:r>
              <a:rPr lang="de-DE" sz="2400" dirty="0" err="1" smtClean="0"/>
              <a:t>Mißerfolge</a:t>
            </a:r>
            <a:r>
              <a:rPr lang="de-DE" sz="2400" dirty="0" smtClean="0"/>
              <a:t> verschafft</a:t>
            </a:r>
          </a:p>
          <a:p>
            <a:pPr marL="0" lvl="2" indent="895350">
              <a:buAutoNum type="arabicPeriod"/>
            </a:pPr>
            <a:r>
              <a:rPr lang="de-DE" sz="2400" dirty="0" smtClean="0"/>
              <a:t>Regeleinhaltung einfordert</a:t>
            </a:r>
          </a:p>
          <a:p>
            <a:pPr marL="0" lvl="2" indent="895350">
              <a:buAutoNum type="arabicPeriod"/>
            </a:pPr>
            <a:r>
              <a:rPr lang="de-DE" sz="2400" dirty="0" smtClean="0"/>
              <a:t>Machtstrukturen besitzt</a:t>
            </a:r>
          </a:p>
          <a:p>
            <a:pPr marL="0" lvl="2" indent="895350">
              <a:buAutoNum type="arabicPeriod"/>
            </a:pPr>
            <a:r>
              <a:rPr lang="de-DE" sz="2400" dirty="0" smtClean="0"/>
              <a:t>Zeit verschlingt</a:t>
            </a:r>
          </a:p>
          <a:p>
            <a:pPr marL="0" lvl="2" indent="895350">
              <a:buAutoNum type="arabicPeriod"/>
            </a:pPr>
            <a:r>
              <a:rPr lang="de-DE" sz="2400" dirty="0" smtClean="0"/>
              <a:t>den Alltag bestimmt</a:t>
            </a:r>
          </a:p>
          <a:p>
            <a:pPr marL="0" lvl="2" indent="895350">
              <a:buAutoNum type="arabicPeriod"/>
            </a:pPr>
            <a:r>
              <a:rPr lang="de-DE" sz="2400" dirty="0" smtClean="0"/>
              <a:t>keine schnelle Bedürfnisbefriedigung liefert</a:t>
            </a:r>
          </a:p>
        </p:txBody>
      </p:sp>
    </p:spTree>
    <p:extLst>
      <p:ext uri="{BB962C8B-B14F-4D97-AF65-F5344CB8AC3E}">
        <p14:creationId xmlns:p14="http://schemas.microsoft.com/office/powerpoint/2010/main" val="39388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FF0000"/>
                </a:solidFill>
              </a:rPr>
              <a:t>Schulschwänzen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1" y="2617893"/>
            <a:ext cx="7549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Das Schulschwänzen eröffnet Alternativen hierzu: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91353" y="3361928"/>
            <a:ext cx="742147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895350">
              <a:buAutoNum type="arabicPeriod"/>
            </a:pPr>
            <a:r>
              <a:rPr lang="de-DE" sz="2400" dirty="0" smtClean="0"/>
              <a:t>Abhängen mit anderen Schulschwänzern</a:t>
            </a:r>
          </a:p>
          <a:p>
            <a:pPr marL="0" lvl="2" indent="895350">
              <a:buAutoNum type="arabicPeriod"/>
            </a:pPr>
            <a:r>
              <a:rPr lang="de-DE" sz="2400" dirty="0" smtClean="0"/>
              <a:t>Erfolgserlebnisse über PC/Onlinespiele </a:t>
            </a:r>
            <a:r>
              <a:rPr lang="de-DE" sz="2400" dirty="0" err="1" smtClean="0"/>
              <a:t>etc</a:t>
            </a:r>
            <a:endParaRPr lang="de-DE" sz="2400" dirty="0" smtClean="0"/>
          </a:p>
          <a:p>
            <a:pPr marL="0" lvl="2" indent="895350">
              <a:buAutoNum type="arabicPeriod"/>
            </a:pPr>
            <a:r>
              <a:rPr lang="de-DE" sz="2400" dirty="0" err="1" smtClean="0"/>
              <a:t>Grandiositätserlebnisse</a:t>
            </a:r>
            <a:r>
              <a:rPr lang="de-DE" sz="2400" dirty="0" smtClean="0"/>
              <a:t>: Das Demonstrieren 	von Schuldistanz gilt als cool und in der 	</a:t>
            </a:r>
            <a:r>
              <a:rPr lang="de-DE" sz="2400" dirty="0" err="1" smtClean="0"/>
              <a:t>PeerGroup</a:t>
            </a:r>
            <a:r>
              <a:rPr lang="de-DE" sz="2400" dirty="0" smtClean="0"/>
              <a:t> als statusfördernd.</a:t>
            </a:r>
          </a:p>
        </p:txBody>
      </p:sp>
    </p:spTree>
    <p:extLst>
      <p:ext uri="{BB962C8B-B14F-4D97-AF65-F5344CB8AC3E}">
        <p14:creationId xmlns:p14="http://schemas.microsoft.com/office/powerpoint/2010/main" val="231386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FF0000"/>
                </a:solidFill>
              </a:rPr>
              <a:t>Schulschwänzen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714653"/>
            <a:ext cx="7253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Schule schockt nicht.</a:t>
            </a:r>
          </a:p>
          <a:p>
            <a:endParaRPr lang="de-DE" sz="2400" dirty="0"/>
          </a:p>
          <a:p>
            <a:r>
              <a:rPr lang="de-DE" sz="2400" dirty="0" smtClean="0"/>
              <a:t>Ich hab‘ echt was Besseres zu tun als da den ganzen Vormittag </a:t>
            </a:r>
            <a:r>
              <a:rPr lang="de-DE" sz="2400" dirty="0" err="1" smtClean="0"/>
              <a:t>rumzuhocken</a:t>
            </a:r>
            <a:r>
              <a:rPr lang="de-DE" sz="2400" dirty="0" smtClean="0"/>
              <a:t>.</a:t>
            </a:r>
          </a:p>
          <a:p>
            <a:endParaRPr lang="de-DE" sz="2400" dirty="0"/>
          </a:p>
          <a:p>
            <a:r>
              <a:rPr lang="de-DE" sz="2400" dirty="0" smtClean="0"/>
              <a:t>Ich glaub‘, die Lehrer sind gar nicht so böse, wenn ich nicht da bin.</a:t>
            </a:r>
          </a:p>
          <a:p>
            <a:endParaRPr lang="de-DE" sz="2400" dirty="0"/>
          </a:p>
          <a:p>
            <a:r>
              <a:rPr lang="de-DE" sz="2400" dirty="0" smtClean="0"/>
              <a:t>Wozu brauch‘ ich den Mist, den ich da lernen soll?</a:t>
            </a:r>
          </a:p>
        </p:txBody>
      </p:sp>
      <p:sp>
        <p:nvSpPr>
          <p:cNvPr id="6" name="Ovale Legende 5"/>
          <p:cNvSpPr/>
          <p:nvPr/>
        </p:nvSpPr>
        <p:spPr>
          <a:xfrm>
            <a:off x="6446750" y="2714653"/>
            <a:ext cx="1935239" cy="65991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Wolkenförmige Legende 6"/>
          <p:cNvSpPr/>
          <p:nvPr/>
        </p:nvSpPr>
        <p:spPr>
          <a:xfrm>
            <a:off x="4535714" y="2600476"/>
            <a:ext cx="1681238" cy="774095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369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 smtClean="0">
                <a:solidFill>
                  <a:srgbClr val="118EFF"/>
                </a:solidFill>
              </a:rPr>
              <a:t>Schulangst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617893"/>
            <a:ext cx="725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Schulangst geht immer auf spezifische Schulerfahrungen zurück: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91353" y="3700588"/>
            <a:ext cx="74214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895350">
              <a:buAutoNum type="arabicPeriod"/>
            </a:pPr>
            <a:r>
              <a:rPr lang="de-DE" sz="2400" dirty="0" smtClean="0"/>
              <a:t>Überforderung</a:t>
            </a:r>
          </a:p>
          <a:p>
            <a:pPr marL="457200" indent="-457200">
              <a:buAutoNum type="arabicPeriod"/>
            </a:pPr>
            <a:endParaRPr lang="de-DE" sz="2400" dirty="0" smtClean="0"/>
          </a:p>
          <a:p>
            <a:r>
              <a:rPr lang="de-DE" sz="2400" dirty="0" smtClean="0"/>
              <a:t>1.1.	allgemeine Leistungsschwäche</a:t>
            </a:r>
          </a:p>
          <a:p>
            <a:r>
              <a:rPr lang="de-DE" sz="2400" dirty="0" smtClean="0"/>
              <a:t>1.2.	Teilleistungsschwächen (LRS, </a:t>
            </a:r>
            <a:r>
              <a:rPr lang="de-DE" sz="2400" dirty="0" err="1" smtClean="0"/>
              <a:t>Dyskalkulie</a:t>
            </a:r>
            <a:r>
              <a:rPr lang="de-DE" sz="2400" dirty="0" smtClean="0"/>
              <a:t>)</a:t>
            </a:r>
          </a:p>
          <a:p>
            <a:r>
              <a:rPr lang="de-DE" sz="2400" dirty="0" smtClean="0"/>
              <a:t>1.3.	Handicaps in Wahrnehmung, Gedächtnis und 	Konzentration (AD&lt;H&gt;S, AVWS,...)</a:t>
            </a:r>
          </a:p>
          <a:p>
            <a:r>
              <a:rPr lang="de-DE" sz="2400" dirty="0" smtClean="0"/>
              <a:t>1.4.	Lernlücken durch Krankheit </a:t>
            </a:r>
            <a:r>
              <a:rPr lang="de-DE" sz="2400" dirty="0" err="1" smtClean="0"/>
              <a:t>etc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105690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118EFF"/>
                </a:solidFill>
              </a:rPr>
              <a:t>Schulangst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714653"/>
            <a:ext cx="725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Schulangst geht immer auf spezifische Schulerfahrungen zurück: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91353" y="3845728"/>
            <a:ext cx="7421477" cy="292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AutoNum type="arabicPeriod" startAt="2"/>
            </a:pPr>
            <a:r>
              <a:rPr lang="de-DE" sz="2400" dirty="0" smtClean="0"/>
              <a:t>Abwertung</a:t>
            </a:r>
          </a:p>
          <a:p>
            <a:pPr marL="0" lvl="1"/>
            <a:endParaRPr lang="de-DE" sz="1600" dirty="0" smtClean="0"/>
          </a:p>
          <a:p>
            <a:r>
              <a:rPr lang="de-DE" sz="2400" dirty="0" smtClean="0"/>
              <a:t>2.1.	Überzogene Leistungserwartungen der Eltern</a:t>
            </a:r>
          </a:p>
          <a:p>
            <a:r>
              <a:rPr lang="de-DE" sz="2400" dirty="0"/>
              <a:t>2</a:t>
            </a:r>
            <a:r>
              <a:rPr lang="de-DE" sz="2400" dirty="0" smtClean="0"/>
              <a:t>.2.	Defizitorientierte und </a:t>
            </a:r>
            <a:r>
              <a:rPr lang="de-DE" sz="2400" dirty="0" err="1" smtClean="0"/>
              <a:t>unempathische</a:t>
            </a:r>
            <a:r>
              <a:rPr lang="de-DE" sz="2400" dirty="0" smtClean="0"/>
              <a:t> Rück-	</a:t>
            </a:r>
            <a:r>
              <a:rPr lang="de-DE" sz="2400" dirty="0" err="1" smtClean="0"/>
              <a:t>meldungen</a:t>
            </a:r>
            <a:r>
              <a:rPr lang="de-DE" sz="2400" dirty="0" smtClean="0"/>
              <a:t> seitens der Lehrkräfte</a:t>
            </a:r>
          </a:p>
          <a:p>
            <a:r>
              <a:rPr lang="de-DE" sz="2400" dirty="0"/>
              <a:t>2</a:t>
            </a:r>
            <a:r>
              <a:rPr lang="de-DE" sz="2400" dirty="0" smtClean="0"/>
              <a:t>.3.	Hänseleien durch Mitschüler	</a:t>
            </a:r>
          </a:p>
          <a:p>
            <a:r>
              <a:rPr lang="de-DE" sz="2400" dirty="0" smtClean="0"/>
              <a:t>2.4.	Scheitern an eigenem Ehrgeiz</a:t>
            </a:r>
          </a:p>
          <a:p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375496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6000" dirty="0" smtClean="0"/>
              <a:t>Welche kennen Sie aus eigener Erfahrung?</a:t>
            </a:r>
            <a:endParaRPr lang="de-DE" sz="6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0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118EFF"/>
                </a:solidFill>
              </a:rPr>
              <a:t>Schulangst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714653"/>
            <a:ext cx="725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Schulangst geht immer auf spezifische Schulerfahrungen zurück: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991353" y="3845728"/>
            <a:ext cx="74214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3.	Negative soziale Resonanz</a:t>
            </a:r>
          </a:p>
          <a:p>
            <a:endParaRPr lang="de-DE" sz="2400" dirty="0" smtClean="0"/>
          </a:p>
          <a:p>
            <a:r>
              <a:rPr lang="de-DE" sz="2400" dirty="0"/>
              <a:t>3</a:t>
            </a:r>
            <a:r>
              <a:rPr lang="de-DE" sz="2400" dirty="0" smtClean="0"/>
              <a:t>.1.	Ausgrenzung aus der Klassengemeinschaft</a:t>
            </a:r>
          </a:p>
          <a:p>
            <a:r>
              <a:rPr lang="de-DE" sz="2400" dirty="0" smtClean="0"/>
              <a:t>3.2.	Bedrohungs- oder Mobbingszenarien</a:t>
            </a:r>
          </a:p>
          <a:p>
            <a:r>
              <a:rPr lang="de-DE" sz="2400" dirty="0" smtClean="0"/>
              <a:t>3.3.	Einsamkeit aus mangelnder sozialer 	Kompetenz</a:t>
            </a:r>
          </a:p>
        </p:txBody>
      </p:sp>
    </p:spTree>
    <p:extLst>
      <p:ext uri="{BB962C8B-B14F-4D97-AF65-F5344CB8AC3E}">
        <p14:creationId xmlns:p14="http://schemas.microsoft.com/office/powerpoint/2010/main" val="180165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118EFF"/>
                </a:solidFill>
              </a:rPr>
              <a:t>Schulangst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714653"/>
            <a:ext cx="7253536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Und wenn die anderen wieder lachen?</a:t>
            </a:r>
          </a:p>
          <a:p>
            <a:endParaRPr lang="de-DE" sz="1600" dirty="0" smtClean="0"/>
          </a:p>
          <a:p>
            <a:r>
              <a:rPr lang="de-DE" sz="2400" dirty="0" smtClean="0"/>
              <a:t>Niemand mag mich.</a:t>
            </a:r>
          </a:p>
          <a:p>
            <a:endParaRPr lang="de-DE" sz="1600" dirty="0" smtClean="0"/>
          </a:p>
          <a:p>
            <a:r>
              <a:rPr lang="de-DE" sz="2400" dirty="0" smtClean="0"/>
              <a:t>Der Lehrer stellt mich immer bloß.</a:t>
            </a:r>
          </a:p>
          <a:p>
            <a:endParaRPr lang="de-DE" sz="2400" dirty="0" smtClean="0"/>
          </a:p>
          <a:p>
            <a:r>
              <a:rPr lang="de-DE" sz="2400" dirty="0" smtClean="0"/>
              <a:t>Ich bin einfach zu doof für Mathe.</a:t>
            </a:r>
          </a:p>
          <a:p>
            <a:endParaRPr lang="de-DE" sz="2400" dirty="0"/>
          </a:p>
          <a:p>
            <a:r>
              <a:rPr lang="de-DE" sz="2400" dirty="0" smtClean="0"/>
              <a:t>Noch eine schlechte Note, und es gibt zuhause wieder Ärger.</a:t>
            </a:r>
          </a:p>
        </p:txBody>
      </p:sp>
      <p:sp>
        <p:nvSpPr>
          <p:cNvPr id="7" name="Ovale Legende 6"/>
          <p:cNvSpPr/>
          <p:nvPr/>
        </p:nvSpPr>
        <p:spPr>
          <a:xfrm>
            <a:off x="6700751" y="4117702"/>
            <a:ext cx="1935239" cy="65991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Wolkenförmige Legende 7"/>
          <p:cNvSpPr/>
          <p:nvPr/>
        </p:nvSpPr>
        <p:spPr>
          <a:xfrm>
            <a:off x="6574380" y="2624667"/>
            <a:ext cx="1681238" cy="774095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20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>
                <a:solidFill>
                  <a:srgbClr val="B9A1FF"/>
                </a:solidFill>
              </a:rPr>
              <a:t>Schulphobie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714653"/>
            <a:ext cx="72535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Die Schulphobie kann sich schulische Auslöser suchen, geht aber nicht ursächlich auf spezifische Schulerfahrungen zurück, sondern auf Faktoren im häuslichen/familiären Milieu.</a:t>
            </a:r>
          </a:p>
          <a:p>
            <a:endParaRPr lang="de-DE" sz="2400" dirty="0" smtClean="0"/>
          </a:p>
          <a:p>
            <a:r>
              <a:rPr lang="de-DE" sz="2400" dirty="0" smtClean="0"/>
              <a:t>Nicht die Schule selbst macht Angst, sondern die Trennung von zuhause, die mit dem Schulbesuch verbunden ist.</a:t>
            </a:r>
          </a:p>
        </p:txBody>
      </p:sp>
    </p:spTree>
    <p:extLst>
      <p:ext uri="{BB962C8B-B14F-4D97-AF65-F5344CB8AC3E}">
        <p14:creationId xmlns:p14="http://schemas.microsoft.com/office/powerpoint/2010/main" val="374461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 smtClean="0">
                <a:solidFill>
                  <a:srgbClr val="B9A1FF"/>
                </a:solidFill>
              </a:rPr>
              <a:t>Schulphobie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714653"/>
            <a:ext cx="7253536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Was passiert zuhause, wenn ich nicht da bin?</a:t>
            </a:r>
          </a:p>
          <a:p>
            <a:endParaRPr lang="de-DE" sz="1600" dirty="0" smtClean="0"/>
          </a:p>
          <a:p>
            <a:r>
              <a:rPr lang="de-DE" sz="2400" dirty="0" smtClean="0"/>
              <a:t>Geht Mama weg, wenn ich nicht zuhause bin, und kommt nicht wieder?</a:t>
            </a:r>
          </a:p>
          <a:p>
            <a:endParaRPr lang="de-DE" sz="1600" dirty="0" smtClean="0"/>
          </a:p>
          <a:p>
            <a:r>
              <a:rPr lang="de-DE" sz="2400" dirty="0" smtClean="0"/>
              <a:t>...Und wenn mir auf dem Schulweg oder in der Schule etwas passiert, und ich komme nie wieder zurück zu meiner Familie?</a:t>
            </a:r>
          </a:p>
          <a:p>
            <a:endParaRPr lang="de-DE" sz="2400" dirty="0" smtClean="0"/>
          </a:p>
          <a:p>
            <a:r>
              <a:rPr lang="de-DE" sz="2400" dirty="0" smtClean="0"/>
              <a:t>Ich </a:t>
            </a:r>
            <a:r>
              <a:rPr lang="de-DE" sz="2400" dirty="0" err="1" smtClean="0"/>
              <a:t>muß</a:t>
            </a:r>
            <a:r>
              <a:rPr lang="de-DE" sz="2400" dirty="0" smtClean="0"/>
              <a:t> auf Mama aufpassen.</a:t>
            </a:r>
          </a:p>
        </p:txBody>
      </p:sp>
      <p:sp>
        <p:nvSpPr>
          <p:cNvPr id="10" name="Wolkenförmige Legende 9"/>
          <p:cNvSpPr/>
          <p:nvPr/>
        </p:nvSpPr>
        <p:spPr>
          <a:xfrm>
            <a:off x="6247808" y="5140476"/>
            <a:ext cx="1681238" cy="774095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94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>
                <a:solidFill>
                  <a:srgbClr val="00DC00"/>
                </a:solidFill>
              </a:rPr>
              <a:t>Drei Formen der Schulvermeidung: </a:t>
            </a:r>
            <a:r>
              <a:rPr lang="de-DE" sz="2400" dirty="0" smtClean="0">
                <a:solidFill>
                  <a:srgbClr val="3366FF"/>
                </a:solidFill>
              </a:rPr>
              <a:t>Schulangst </a:t>
            </a:r>
            <a:r>
              <a:rPr lang="de-DE" sz="2400" dirty="0" smtClean="0">
                <a:solidFill>
                  <a:srgbClr val="00DC00"/>
                </a:solidFill>
              </a:rPr>
              <a:t>und</a:t>
            </a:r>
            <a:r>
              <a:rPr lang="de-DE" sz="2400" dirty="0" smtClean="0"/>
              <a:t> </a:t>
            </a:r>
            <a:r>
              <a:rPr lang="de-DE" sz="2400" dirty="0" smtClean="0">
                <a:solidFill>
                  <a:srgbClr val="B9A1FF"/>
                </a:solidFill>
              </a:rPr>
              <a:t>Schulphobie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847698"/>
            <a:ext cx="72535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Angstgeprägte Formen der Schulvermeidung sind oft verbunden mit</a:t>
            </a:r>
          </a:p>
          <a:p>
            <a:endParaRPr lang="de-DE" sz="2400" dirty="0"/>
          </a:p>
          <a:p>
            <a:pPr marL="457200" indent="-457200">
              <a:buAutoNum type="arabicPeriod"/>
            </a:pPr>
            <a:r>
              <a:rPr lang="de-DE" sz="2400" dirty="0" smtClean="0"/>
              <a:t>heftigen Gefühlsreaktionen</a:t>
            </a:r>
          </a:p>
          <a:p>
            <a:pPr marL="457200" indent="-457200">
              <a:buAutoNum type="arabicPeriod"/>
            </a:pPr>
            <a:r>
              <a:rPr lang="de-DE" sz="2400" dirty="0" smtClean="0"/>
              <a:t>somatischen Symptomen (Übelkeit, Kopfschmerzen, Bauchschmerzen, Erbrechen, Schwindelgefühle,...) in der Zeit, in der das Kind in der Schule sein </a:t>
            </a:r>
            <a:r>
              <a:rPr lang="de-DE" sz="2400" dirty="0" err="1" smtClean="0"/>
              <a:t>müßte</a:t>
            </a:r>
            <a:endParaRPr lang="de-DE" sz="2400" dirty="0" smtClean="0"/>
          </a:p>
        </p:txBody>
      </p:sp>
    </p:spTree>
    <p:extLst>
      <p:ext uri="{BB962C8B-B14F-4D97-AF65-F5344CB8AC3E}">
        <p14:creationId xmlns:p14="http://schemas.microsoft.com/office/powerpoint/2010/main" val="247064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521734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400" dirty="0" smtClean="0"/>
              <a:t>Drei Formen der Schulvermeidung: </a:t>
            </a:r>
            <a:r>
              <a:rPr lang="de-DE" sz="2400" dirty="0" smtClean="0">
                <a:solidFill>
                  <a:srgbClr val="3366FF"/>
                </a:solidFill>
              </a:rPr>
              <a:t>Schulangst </a:t>
            </a:r>
            <a:r>
              <a:rPr lang="de-DE" sz="2400" dirty="0" smtClean="0"/>
              <a:t>und </a:t>
            </a:r>
            <a:r>
              <a:rPr lang="de-DE" sz="2400" dirty="0" smtClean="0">
                <a:solidFill>
                  <a:srgbClr val="B9A1FF"/>
                </a:solidFill>
              </a:rPr>
              <a:t>Schulphobie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1002082" y="2847698"/>
            <a:ext cx="72535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indent="-447675"/>
            <a:endParaRPr lang="de-DE" sz="2400" dirty="0" smtClean="0"/>
          </a:p>
          <a:p>
            <a:pPr marL="447675" indent="-447675"/>
            <a:r>
              <a:rPr lang="de-DE" sz="2400" dirty="0" smtClean="0"/>
              <a:t>3.	aggressiver </a:t>
            </a:r>
            <a:r>
              <a:rPr lang="de-DE" sz="2400" dirty="0"/>
              <a:t>Gegenwehr gegen elterliche Versuche, den Schulbesuch zu </a:t>
            </a:r>
            <a:r>
              <a:rPr lang="de-DE" sz="2400" dirty="0" smtClean="0"/>
              <a:t>erreichen </a:t>
            </a:r>
            <a:endParaRPr lang="de-DE" sz="2400" dirty="0"/>
          </a:p>
          <a:p>
            <a:pPr marL="457200" indent="-457200">
              <a:buAutoNum type="arabicPeriod" startAt="4"/>
            </a:pPr>
            <a:r>
              <a:rPr lang="de-DE" sz="2400" dirty="0" smtClean="0"/>
              <a:t>schlechtem Gewissen auf </a:t>
            </a:r>
            <a:r>
              <a:rPr lang="de-DE" sz="2400" dirty="0" err="1" smtClean="0"/>
              <a:t>seiten</a:t>
            </a:r>
            <a:r>
              <a:rPr lang="de-DE" sz="2400" dirty="0" smtClean="0"/>
              <a:t> des Kindes oder Jugendlichen</a:t>
            </a:r>
          </a:p>
          <a:p>
            <a:pPr marL="457200" indent="-457200">
              <a:buAutoNum type="arabicPeriod" startAt="4"/>
            </a:pPr>
            <a:r>
              <a:rPr lang="de-DE" sz="2400" dirty="0" smtClean="0"/>
              <a:t>Gefühlen der Ohnmacht gegenüber der eigenen Angst</a:t>
            </a:r>
          </a:p>
        </p:txBody>
      </p:sp>
    </p:spTree>
    <p:extLst>
      <p:ext uri="{BB962C8B-B14F-4D97-AF65-F5344CB8AC3E}">
        <p14:creationId xmlns:p14="http://schemas.microsoft.com/office/powerpoint/2010/main" val="3719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Was kann man tun?</a:t>
            </a:r>
          </a:p>
          <a:p>
            <a:pPr marL="45720" indent="0">
              <a:buNone/>
            </a:pPr>
            <a:endParaRPr lang="de-DE" dirty="0"/>
          </a:p>
          <a:p>
            <a:pPr marL="45720" indent="0">
              <a:buNone/>
            </a:pPr>
            <a:r>
              <a:rPr lang="de-DE" sz="3800" dirty="0" smtClean="0"/>
              <a:t>Entscheidend sind</a:t>
            </a:r>
          </a:p>
          <a:p>
            <a:pPr marL="788670" indent="-742950">
              <a:buAutoNum type="arabicPeriod"/>
            </a:pPr>
            <a:r>
              <a:rPr lang="de-DE" sz="3800" dirty="0" smtClean="0"/>
              <a:t>Aufmerksamkeit – kein Wegschauen!</a:t>
            </a:r>
          </a:p>
          <a:p>
            <a:pPr marL="788670" indent="-742950">
              <a:buAutoNum type="arabicPeriod"/>
            </a:pPr>
            <a:r>
              <a:rPr lang="de-DE" sz="3800" dirty="0" smtClean="0"/>
              <a:t>Schnelles Handeln – kein Abwarten!</a:t>
            </a:r>
          </a:p>
          <a:p>
            <a:pPr marL="788670" indent="-742950">
              <a:buAutoNum type="arabicPeriod"/>
            </a:pPr>
            <a:r>
              <a:rPr lang="de-DE" sz="3800" dirty="0" smtClean="0"/>
              <a:t>Kein Rückzug auf „saubere Schülerakte“!</a:t>
            </a:r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Was kann man tun?</a:t>
            </a:r>
          </a:p>
          <a:p>
            <a:pPr marL="45720" indent="0">
              <a:buNone/>
            </a:pPr>
            <a:endParaRPr lang="de-DE" dirty="0"/>
          </a:p>
          <a:p>
            <a:pPr marL="45720" indent="0">
              <a:buNone/>
            </a:pPr>
            <a:r>
              <a:rPr lang="de-DE" sz="3800" dirty="0" smtClean="0"/>
              <a:t>Entscheidend sind</a:t>
            </a:r>
          </a:p>
          <a:p>
            <a:pPr marL="1076325" indent="-1076325">
              <a:buAutoNum type="arabicPeriod" startAt="4"/>
            </a:pPr>
            <a:r>
              <a:rPr lang="de-DE" sz="3800" dirty="0" smtClean="0"/>
              <a:t>Arbeiten im Kontakt – zum Kind, zu den Eltern, mit Kolleg(</a:t>
            </a:r>
            <a:r>
              <a:rPr lang="de-DE" sz="3800" dirty="0" err="1" smtClean="0"/>
              <a:t>inn</a:t>
            </a:r>
            <a:r>
              <a:rPr lang="de-DE" sz="3800" dirty="0" smtClean="0"/>
              <a:t>)en, SSA, SEH... </a:t>
            </a:r>
          </a:p>
          <a:p>
            <a:pPr marL="1076325" indent="-1076325">
              <a:buAutoNum type="arabicPeriod" startAt="4"/>
            </a:pPr>
            <a:r>
              <a:rPr lang="de-DE" sz="3800" dirty="0" smtClean="0"/>
              <a:t>Klärung der Hintergründe</a:t>
            </a:r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24" y="1852491"/>
            <a:ext cx="7740952" cy="4456870"/>
          </a:xfrm>
          <a:noFill/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</a:t>
            </a:r>
            <a:r>
              <a:rPr lang="de-DE" sz="4000" dirty="0" smtClean="0">
                <a:solidFill>
                  <a:srgbClr val="00DC00"/>
                </a:solidFill>
              </a:rPr>
              <a:t>Hintergründe – wie?</a:t>
            </a:r>
            <a:endParaRPr lang="de-DE" sz="4000" dirty="0">
              <a:solidFill>
                <a:srgbClr val="00DC00"/>
              </a:solidFill>
            </a:endParaRPr>
          </a:p>
          <a:p>
            <a:pPr marL="45720" indent="0">
              <a:buNone/>
            </a:pPr>
            <a:endParaRPr lang="de-DE" dirty="0"/>
          </a:p>
          <a:p>
            <a:pPr marL="1062038" lvl="1" indent="-1062038">
              <a:buAutoNum type="arabicPeriod"/>
            </a:pPr>
            <a:r>
              <a:rPr lang="de-DE" sz="3800" dirty="0" smtClean="0"/>
              <a:t>Im System Schule:</a:t>
            </a:r>
          </a:p>
          <a:p>
            <a:pPr marL="1073150" indent="-1073150">
              <a:buNone/>
            </a:pPr>
            <a:r>
              <a:rPr lang="de-DE" sz="4000" dirty="0" smtClean="0"/>
              <a:t>1.1.	Seit wann gibt es schulisches Vermeidungsverhalten?</a:t>
            </a:r>
          </a:p>
          <a:p>
            <a:pPr marL="1076325" indent="-1031875">
              <a:buNone/>
            </a:pPr>
            <a:r>
              <a:rPr lang="de-DE" sz="4000" dirty="0" smtClean="0"/>
              <a:t>1.2.	Ist bei (noch) nicht chronischer Schulvermeidung ein Abwesenheitsmuster erkennbar?</a:t>
            </a:r>
          </a:p>
          <a:p>
            <a:pPr marL="1076325" indent="-1031875"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6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24" y="1852491"/>
            <a:ext cx="7740952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</a:t>
            </a:r>
            <a:r>
              <a:rPr lang="de-DE" sz="4000" dirty="0" smtClean="0">
                <a:solidFill>
                  <a:srgbClr val="00DC00"/>
                </a:solidFill>
              </a:rPr>
              <a:t>Hintergründe – wie?</a:t>
            </a:r>
            <a:endParaRPr lang="de-DE" sz="4000" dirty="0">
              <a:solidFill>
                <a:srgbClr val="00DC00"/>
              </a:solidFill>
            </a:endParaRPr>
          </a:p>
          <a:p>
            <a:pPr marL="45720" indent="0">
              <a:buNone/>
            </a:pPr>
            <a:endParaRPr lang="de-DE" dirty="0"/>
          </a:p>
          <a:p>
            <a:pPr marL="1073150" indent="-1073150">
              <a:buNone/>
            </a:pPr>
            <a:r>
              <a:rPr lang="de-DE" sz="4000" dirty="0" smtClean="0"/>
              <a:t>1.3.	Wo gibt es Überforderung und </a:t>
            </a:r>
            <a:r>
              <a:rPr lang="de-DE" sz="4000" dirty="0" err="1" smtClean="0"/>
              <a:t>Mißerfolge</a:t>
            </a:r>
            <a:r>
              <a:rPr lang="de-DE" sz="4000" dirty="0" smtClean="0"/>
              <a:t>?</a:t>
            </a:r>
          </a:p>
          <a:p>
            <a:pPr marL="1076325" indent="-1031875">
              <a:buNone/>
            </a:pPr>
            <a:r>
              <a:rPr lang="de-DE" sz="4000" dirty="0" smtClean="0"/>
              <a:t>1.4.	Wie ist die soziale Dynamik in der Klasse?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1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1141908" y="2295224"/>
            <a:ext cx="1584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8FFFFD"/>
                </a:solidFill>
              </a:rPr>
              <a:t>Physik</a:t>
            </a:r>
            <a:endParaRPr lang="de-DE" dirty="0">
              <a:solidFill>
                <a:srgbClr val="8FFFFD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724514" y="2994276"/>
            <a:ext cx="154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6600"/>
                </a:solidFill>
              </a:rPr>
              <a:t>Mobbing</a:t>
            </a:r>
            <a:endParaRPr lang="de-DE" dirty="0">
              <a:solidFill>
                <a:srgbClr val="FF66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809084" y="2622386"/>
            <a:ext cx="154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</a:rPr>
              <a:t>Frau X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56143" y="3724786"/>
            <a:ext cx="154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57B4"/>
                </a:solidFill>
              </a:rPr>
              <a:t>Herr Y</a:t>
            </a:r>
            <a:endParaRPr lang="de-DE" dirty="0">
              <a:solidFill>
                <a:srgbClr val="FF57B4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379114" y="3518566"/>
            <a:ext cx="81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Lesen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2773204" y="4264220"/>
            <a:ext cx="122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Schreiben</a:t>
            </a:r>
            <a:endParaRPr lang="de-DE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5243453" y="2714658"/>
            <a:ext cx="110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Rechnen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231801" y="4252572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D7FF32"/>
                </a:solidFill>
              </a:rPr>
              <a:t>Schulweg</a:t>
            </a:r>
            <a:endParaRPr lang="de-DE" dirty="0">
              <a:solidFill>
                <a:srgbClr val="D7FF32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4754064" y="3355454"/>
            <a:ext cx="155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Ausgrenzung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607992" y="5126388"/>
            <a:ext cx="142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B703"/>
                </a:solidFill>
              </a:rPr>
              <a:t>Dauerstress</a:t>
            </a:r>
            <a:endParaRPr lang="de-DE" dirty="0">
              <a:solidFill>
                <a:srgbClr val="FFB703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455274" y="3110785"/>
            <a:ext cx="131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2DFF89"/>
                </a:solidFill>
              </a:rPr>
              <a:t>Einsamkeit</a:t>
            </a:r>
            <a:endParaRPr lang="de-DE" dirty="0">
              <a:solidFill>
                <a:srgbClr val="2DFF89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917194" y="4939974"/>
            <a:ext cx="90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B9A1FF"/>
                </a:solidFill>
              </a:rPr>
              <a:t>Gewalt</a:t>
            </a:r>
            <a:endParaRPr lang="de-DE" dirty="0">
              <a:solidFill>
                <a:srgbClr val="B9A1FF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362057" y="5580772"/>
            <a:ext cx="1532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Beschämung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898054" y="4229270"/>
            <a:ext cx="1275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A6B196"/>
                </a:solidFill>
              </a:rPr>
              <a:t>Mißerfolge</a:t>
            </a:r>
            <a:endParaRPr lang="de-DE" dirty="0">
              <a:solidFill>
                <a:srgbClr val="A6B196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495636" y="5895346"/>
            <a:ext cx="130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69BE"/>
                </a:solidFill>
              </a:rPr>
              <a:t>Abwertung</a:t>
            </a:r>
            <a:endParaRPr lang="de-DE" dirty="0">
              <a:solidFill>
                <a:srgbClr val="FF69BE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6898054" y="1980650"/>
            <a:ext cx="115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Krankheit</a:t>
            </a:r>
            <a:endParaRPr lang="de-DE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682069" y="2167064"/>
            <a:ext cx="2212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BA47FF"/>
                </a:solidFill>
              </a:rPr>
              <a:t>häusliche Probleme</a:t>
            </a:r>
            <a:endParaRPr lang="de-DE" dirty="0">
              <a:solidFill>
                <a:srgbClr val="BA47FF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176864" y="4765210"/>
            <a:ext cx="929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118EFF"/>
                </a:solidFill>
              </a:rPr>
              <a:t>Sorgen</a:t>
            </a:r>
            <a:endParaRPr lang="de-DE" dirty="0">
              <a:solidFill>
                <a:srgbClr val="118EFF"/>
              </a:solidFill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891808" y="5499216"/>
            <a:ext cx="1609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A6FFC5"/>
                </a:solidFill>
              </a:rPr>
              <a:t>Konzentration</a:t>
            </a:r>
            <a:endParaRPr lang="de-DE" dirty="0">
              <a:solidFill>
                <a:srgbClr val="A6FFC5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241150" y="5080003"/>
            <a:ext cx="117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CD60"/>
                </a:solidFill>
              </a:rPr>
              <a:t>Sport</a:t>
            </a:r>
            <a:endParaRPr lang="de-DE" dirty="0">
              <a:solidFill>
                <a:srgbClr val="FFCD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4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24" y="1852491"/>
            <a:ext cx="7740952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</a:t>
            </a:r>
            <a:r>
              <a:rPr lang="de-DE" sz="4000" dirty="0" smtClean="0">
                <a:solidFill>
                  <a:srgbClr val="00DC00"/>
                </a:solidFill>
              </a:rPr>
              <a:t>Hintergründe – wie?</a:t>
            </a:r>
            <a:endParaRPr lang="de-DE" sz="4000" dirty="0">
              <a:solidFill>
                <a:srgbClr val="00DC00"/>
              </a:solidFill>
            </a:endParaRPr>
          </a:p>
          <a:p>
            <a:pPr marL="45720" indent="0">
              <a:buNone/>
            </a:pPr>
            <a:endParaRPr lang="de-DE" dirty="0"/>
          </a:p>
          <a:p>
            <a:pPr marL="1073150" indent="-1073150">
              <a:buNone/>
            </a:pPr>
            <a:r>
              <a:rPr lang="de-DE" sz="4000" dirty="0" smtClean="0"/>
              <a:t>1.5.	Gibt es spezifische Konfliktkonstellationen mit Mitschüler(inne)</a:t>
            </a:r>
            <a:r>
              <a:rPr lang="de-DE" sz="4000" dirty="0" err="1" smtClean="0"/>
              <a:t>n</a:t>
            </a:r>
            <a:r>
              <a:rPr lang="de-DE" sz="4000" dirty="0" smtClean="0"/>
              <a:t>?</a:t>
            </a:r>
          </a:p>
          <a:p>
            <a:pPr marL="1073150" indent="-1073150">
              <a:buNone/>
            </a:pPr>
            <a:r>
              <a:rPr lang="de-DE" sz="4000" dirty="0" smtClean="0"/>
              <a:t>1.6.	- oder mit Lehrkräften?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4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24" y="1852491"/>
            <a:ext cx="7740952" cy="4456870"/>
          </a:xfrm>
          <a:noFill/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</a:t>
            </a:r>
            <a:r>
              <a:rPr lang="de-DE" sz="4000" dirty="0" smtClean="0">
                <a:solidFill>
                  <a:srgbClr val="00DC00"/>
                </a:solidFill>
              </a:rPr>
              <a:t>Hintergründe – wie?</a:t>
            </a:r>
            <a:endParaRPr lang="de-DE" sz="4000" dirty="0">
              <a:solidFill>
                <a:srgbClr val="00DC00"/>
              </a:solidFill>
            </a:endParaRPr>
          </a:p>
          <a:p>
            <a:pPr marL="45720" indent="0">
              <a:buNone/>
            </a:pPr>
            <a:endParaRPr lang="de-DE" dirty="0"/>
          </a:p>
          <a:p>
            <a:pPr marL="1073150" indent="-1073150">
              <a:buAutoNum type="arabicPeriod" startAt="2"/>
            </a:pPr>
            <a:r>
              <a:rPr lang="de-DE" sz="4000" dirty="0" smtClean="0"/>
              <a:t>Mit dem Kind</a:t>
            </a:r>
          </a:p>
          <a:p>
            <a:pPr marL="1076325" indent="-1076325">
              <a:buNone/>
            </a:pPr>
            <a:r>
              <a:rPr lang="de-DE" sz="4000" dirty="0" smtClean="0"/>
              <a:t>2.1.	Welche Belastungen erlebt das Kind in der Schule </a:t>
            </a:r>
            <a:r>
              <a:rPr lang="de-DE" sz="4000" dirty="0" err="1" smtClean="0"/>
              <a:t>bzw</a:t>
            </a:r>
            <a:r>
              <a:rPr lang="de-DE" sz="4000" dirty="0" smtClean="0"/>
              <a:t> im Zusammenhang mit Schule?</a:t>
            </a:r>
          </a:p>
          <a:p>
            <a:pPr marL="1076325" indent="-1076325">
              <a:buNone/>
            </a:pPr>
            <a:r>
              <a:rPr lang="de-DE" sz="4000" dirty="0" smtClean="0"/>
              <a:t>2.2.	- und in Familie sowie sozialem Umfeld?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24" y="1852491"/>
            <a:ext cx="7740952" cy="4456870"/>
          </a:xfrm>
          <a:noFill/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</a:t>
            </a:r>
            <a:r>
              <a:rPr lang="de-DE" sz="4000" dirty="0" smtClean="0">
                <a:solidFill>
                  <a:srgbClr val="00DC00"/>
                </a:solidFill>
              </a:rPr>
              <a:t>Hintergründe – wie?</a:t>
            </a:r>
            <a:endParaRPr lang="de-DE" sz="4000" dirty="0">
              <a:solidFill>
                <a:srgbClr val="00DC00"/>
              </a:solidFill>
            </a:endParaRPr>
          </a:p>
          <a:p>
            <a:pPr marL="45720" indent="0">
              <a:buNone/>
            </a:pPr>
            <a:endParaRPr lang="de-DE" dirty="0"/>
          </a:p>
          <a:p>
            <a:pPr marL="1076325" indent="-1076325">
              <a:buAutoNum type="arabicPeriod" startAt="3"/>
            </a:pPr>
            <a:r>
              <a:rPr lang="de-DE" sz="4000" dirty="0" smtClean="0"/>
              <a:t>Mit den Eltern</a:t>
            </a:r>
          </a:p>
          <a:p>
            <a:pPr marL="1076325" indent="-1076325">
              <a:buNone/>
            </a:pPr>
            <a:r>
              <a:rPr lang="de-DE" sz="4000" dirty="0"/>
              <a:t>3</a:t>
            </a:r>
            <a:r>
              <a:rPr lang="de-DE" sz="4000" dirty="0" smtClean="0"/>
              <a:t>.1.	Wissen die Eltern von der Schulvermeidung?</a:t>
            </a:r>
          </a:p>
          <a:p>
            <a:pPr marL="1076325" indent="-1076325">
              <a:buNone/>
            </a:pPr>
            <a:r>
              <a:rPr lang="de-DE" sz="4000" dirty="0"/>
              <a:t>3</a:t>
            </a:r>
            <a:r>
              <a:rPr lang="de-DE" sz="4000" dirty="0" smtClean="0"/>
              <a:t>.2.	Wie „begründet“ das Kind die Schulvermeidung?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24" y="1852491"/>
            <a:ext cx="7740952" cy="4456870"/>
          </a:xfrm>
          <a:noFill/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</a:t>
            </a:r>
            <a:r>
              <a:rPr lang="de-DE" sz="4000" dirty="0" smtClean="0">
                <a:solidFill>
                  <a:srgbClr val="00DC00"/>
                </a:solidFill>
              </a:rPr>
              <a:t>Hintergründe – wie?</a:t>
            </a:r>
            <a:endParaRPr lang="de-DE" sz="4000" dirty="0">
              <a:solidFill>
                <a:srgbClr val="00DC00"/>
              </a:solidFill>
            </a:endParaRPr>
          </a:p>
          <a:p>
            <a:pPr marL="45720" indent="0">
              <a:buNone/>
            </a:pPr>
            <a:endParaRPr lang="de-DE" dirty="0"/>
          </a:p>
          <a:p>
            <a:pPr marL="1076325" indent="-1076325">
              <a:buNone/>
            </a:pPr>
            <a:r>
              <a:rPr lang="de-DE" sz="4000" dirty="0" smtClean="0"/>
              <a:t>3.3.	Wie verbringt das Kind die Zeit, die es eigentlich in der Schule sein sollte?</a:t>
            </a:r>
          </a:p>
          <a:p>
            <a:pPr marL="1076325" indent="-1076325">
              <a:buNone/>
            </a:pPr>
            <a:r>
              <a:rPr lang="de-DE" sz="4000" dirty="0" smtClean="0"/>
              <a:t>3.4.	Welche familiären Faktoren können für die Schulvermeidung eine Rolle spielen?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909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1524" y="1852491"/>
            <a:ext cx="7740952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</a:t>
            </a:r>
            <a:r>
              <a:rPr lang="de-DE" sz="4000" dirty="0" smtClean="0">
                <a:solidFill>
                  <a:srgbClr val="00DC00"/>
                </a:solidFill>
              </a:rPr>
              <a:t>Hintergründe – wie?</a:t>
            </a:r>
            <a:endParaRPr lang="de-DE" sz="4000" dirty="0">
              <a:solidFill>
                <a:srgbClr val="00DC00"/>
              </a:solidFill>
            </a:endParaRPr>
          </a:p>
          <a:p>
            <a:pPr marL="45720" indent="0">
              <a:buNone/>
            </a:pPr>
            <a:endParaRPr lang="de-DE" dirty="0"/>
          </a:p>
          <a:p>
            <a:pPr marL="1076325" indent="-1076325">
              <a:buNone/>
            </a:pPr>
            <a:r>
              <a:rPr lang="de-DE" sz="4000" dirty="0" smtClean="0"/>
              <a:t>3.5.	Welches </a:t>
            </a:r>
            <a:r>
              <a:rPr lang="de-DE" sz="4000" dirty="0" err="1" smtClean="0"/>
              <a:t>Problembewußtsein</a:t>
            </a:r>
            <a:r>
              <a:rPr lang="de-DE" sz="4000" dirty="0" smtClean="0"/>
              <a:t> haben die Eltern?</a:t>
            </a:r>
          </a:p>
          <a:p>
            <a:pPr marL="1076325" indent="-1076325">
              <a:buNone/>
            </a:pPr>
            <a:r>
              <a:rPr lang="de-DE" sz="4000" dirty="0" smtClean="0"/>
              <a:t>3.6.	Was haben die Eltern bereits unternommen?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Hintergründe – </a:t>
            </a:r>
            <a:r>
              <a:rPr lang="de-DE" sz="4000" dirty="0" smtClean="0">
                <a:solidFill>
                  <a:srgbClr val="00DC00"/>
                </a:solidFill>
              </a:rPr>
              <a:t>wozu?</a:t>
            </a:r>
          </a:p>
          <a:p>
            <a:pPr marL="45720" indent="0">
              <a:buNone/>
            </a:pPr>
            <a:r>
              <a:rPr lang="de-DE" sz="4000" dirty="0" smtClean="0"/>
              <a:t>siehe oben:</a:t>
            </a:r>
          </a:p>
          <a:p>
            <a:pPr marL="45720" indent="0">
              <a:buNone/>
            </a:pPr>
            <a:r>
              <a:rPr lang="de-DE" sz="4000" dirty="0"/>
              <a:t>Nur wenn Sie wissen, welche Form der Schulvermeidung vorliegt, können Sie zielgerichtet etwas dafür tun, </a:t>
            </a:r>
            <a:r>
              <a:rPr lang="de-DE" sz="4000" dirty="0" err="1"/>
              <a:t>daß</a:t>
            </a:r>
            <a:r>
              <a:rPr lang="de-DE" sz="4000" dirty="0"/>
              <a:t> der/die Schüler/in wieder regelmäßig in die Schule geht.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8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de-DE" sz="4000" dirty="0">
                <a:solidFill>
                  <a:srgbClr val="00DC00"/>
                </a:solidFill>
              </a:rPr>
              <a:t>Klärung der Hintergründe – </a:t>
            </a:r>
            <a:r>
              <a:rPr lang="de-DE" sz="4000" dirty="0" smtClean="0">
                <a:solidFill>
                  <a:srgbClr val="00DC00"/>
                </a:solidFill>
              </a:rPr>
              <a:t>wozu?</a:t>
            </a:r>
          </a:p>
          <a:p>
            <a:pPr marL="45720" indent="0">
              <a:buNone/>
            </a:pPr>
            <a:endParaRPr lang="de-DE" sz="4000" dirty="0" smtClean="0"/>
          </a:p>
          <a:p>
            <a:pPr marL="45720" indent="0">
              <a:buNone/>
            </a:pPr>
            <a:r>
              <a:rPr lang="de-DE" sz="4000" dirty="0" smtClean="0"/>
              <a:t>Bei </a:t>
            </a:r>
            <a:r>
              <a:rPr lang="de-DE" sz="4000" dirty="0" smtClean="0">
                <a:solidFill>
                  <a:srgbClr val="FF0000"/>
                </a:solidFill>
              </a:rPr>
              <a:t>Schulschwänzen </a:t>
            </a:r>
            <a:r>
              <a:rPr lang="de-DE" sz="4000" dirty="0" smtClean="0"/>
              <a:t>helfen keine therapeutischen Interventionsversuche.</a:t>
            </a:r>
          </a:p>
          <a:p>
            <a:pPr marL="45720" indent="0">
              <a:buNone/>
            </a:pPr>
            <a:r>
              <a:rPr lang="de-DE" sz="4000" dirty="0" smtClean="0"/>
              <a:t>Bei </a:t>
            </a:r>
            <a:r>
              <a:rPr lang="de-DE" sz="4000" dirty="0" smtClean="0">
                <a:solidFill>
                  <a:srgbClr val="118EFF"/>
                </a:solidFill>
              </a:rPr>
              <a:t>Schulangst </a:t>
            </a:r>
            <a:r>
              <a:rPr lang="de-DE" sz="4000" dirty="0" smtClean="0"/>
              <a:t>und </a:t>
            </a:r>
            <a:r>
              <a:rPr lang="de-DE" sz="4000" dirty="0" smtClean="0">
                <a:solidFill>
                  <a:srgbClr val="B9A1FF"/>
                </a:solidFill>
              </a:rPr>
              <a:t>Schulphobie </a:t>
            </a:r>
            <a:r>
              <a:rPr lang="de-DE" sz="4000" dirty="0" smtClean="0"/>
              <a:t>helfen keine Sanktionen.</a:t>
            </a: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3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2800" dirty="0" smtClean="0">
                <a:solidFill>
                  <a:srgbClr val="00DC00"/>
                </a:solidFill>
              </a:rPr>
              <a:t>Elemente der Intervention bei </a:t>
            </a:r>
            <a:r>
              <a:rPr lang="de-DE" sz="2800" dirty="0" smtClean="0">
                <a:solidFill>
                  <a:srgbClr val="FF0000"/>
                </a:solidFill>
              </a:rPr>
              <a:t>Schulschwänzen</a:t>
            </a:r>
            <a:r>
              <a:rPr lang="de-DE" sz="2800" dirty="0" smtClean="0">
                <a:solidFill>
                  <a:srgbClr val="FFFFFF"/>
                </a:solidFill>
              </a:rPr>
              <a:t>:</a:t>
            </a:r>
          </a:p>
          <a:p>
            <a:pPr marL="45720" indent="0">
              <a:buNone/>
            </a:pPr>
            <a:endParaRPr lang="de-DE" sz="28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Aufrechterhaltung und Erhöhung des institutionellen Druckes.</a:t>
            </a: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Kein Zurückschrecken vor Sanktionen.</a:t>
            </a:r>
            <a:endParaRPr lang="de-DE" sz="4000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6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de-DE" sz="3600" dirty="0" smtClean="0">
                <a:solidFill>
                  <a:srgbClr val="00DC00"/>
                </a:solidFill>
              </a:rPr>
              <a:t>Elemente der Intervention bei </a:t>
            </a:r>
            <a:r>
              <a:rPr lang="de-DE" sz="3600" dirty="0" smtClean="0">
                <a:solidFill>
                  <a:srgbClr val="FF0000"/>
                </a:solidFill>
              </a:rPr>
              <a:t>Schulschwänzen</a:t>
            </a:r>
            <a:r>
              <a:rPr lang="de-DE" sz="3600" dirty="0" smtClean="0">
                <a:solidFill>
                  <a:srgbClr val="FFFFFF"/>
                </a:solidFill>
              </a:rPr>
              <a:t>:</a:t>
            </a:r>
          </a:p>
          <a:p>
            <a:pPr marL="45720" indent="0">
              <a:buNone/>
            </a:pPr>
            <a:endParaRPr lang="de-DE" sz="36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 startAt="3"/>
            </a:pPr>
            <a:r>
              <a:rPr lang="de-DE" sz="4000" dirty="0" smtClean="0">
                <a:solidFill>
                  <a:srgbClr val="FFFFFF"/>
                </a:solidFill>
              </a:rPr>
              <a:t>Suche nach Elementen schulbezogener Belastungen in der Vorgeschichte (auch an (Teil-)Überforderung denken!).</a:t>
            </a:r>
          </a:p>
          <a:p>
            <a:pPr marL="788670" indent="-742950">
              <a:buAutoNum type="arabicPeriod" startAt="3"/>
            </a:pPr>
            <a:r>
              <a:rPr lang="de-DE" sz="4000" dirty="0" smtClean="0">
                <a:solidFill>
                  <a:srgbClr val="FFFFFF"/>
                </a:solidFill>
              </a:rPr>
              <a:t>Einbeziehung von Schulsozialarbeit, Jugendhilfe.</a:t>
            </a:r>
          </a:p>
          <a:p>
            <a:pPr marL="788670" indent="-742950">
              <a:buAutoNum type="arabicPeriod" startAt="3"/>
            </a:pPr>
            <a:r>
              <a:rPr lang="de-DE" sz="4000" dirty="0" smtClean="0">
                <a:solidFill>
                  <a:srgbClr val="FFFFFF"/>
                </a:solidFill>
              </a:rPr>
              <a:t>Suche nach alternativen Beschulungsformen.</a:t>
            </a:r>
            <a:endParaRPr lang="de-DE" sz="4000" dirty="0" smtClean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8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de-DE" sz="3400" dirty="0">
                <a:solidFill>
                  <a:srgbClr val="00DC00"/>
                </a:solidFill>
              </a:rPr>
              <a:t>Elemente der Intervention bei </a:t>
            </a:r>
            <a:r>
              <a:rPr lang="de-DE" sz="3400" dirty="0">
                <a:solidFill>
                  <a:srgbClr val="118EFF"/>
                </a:solidFill>
              </a:rPr>
              <a:t>Schulangst</a:t>
            </a:r>
            <a:r>
              <a:rPr lang="de-DE" sz="3400" dirty="0">
                <a:solidFill>
                  <a:srgbClr val="FFFFFF"/>
                </a:solidFill>
              </a:rPr>
              <a:t>:</a:t>
            </a: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Vermittlung von Verständnis für die Not des Kindes.</a:t>
            </a: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Kein In-Abrede-Stellen der Schilderungen des Kindes.</a:t>
            </a: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Suche nach Art und Ausmaß der schulbezogenen Belastungen.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7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de-DE" sz="6000" dirty="0" smtClean="0"/>
              <a:t>Je nach persönlicher Konstitution kann man auf prinzipiell zwei Arten auf diese Belastungen reagieren:</a:t>
            </a:r>
            <a:endParaRPr lang="de-DE" sz="6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2857" y="1852491"/>
            <a:ext cx="8381999" cy="4456870"/>
          </a:xfrm>
          <a:noFill/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de-DE" sz="4400" dirty="0">
                <a:solidFill>
                  <a:srgbClr val="00DC00"/>
                </a:solidFill>
              </a:rPr>
              <a:t>Elemente der Intervention bei </a:t>
            </a:r>
            <a:r>
              <a:rPr lang="de-DE" sz="4400" dirty="0">
                <a:solidFill>
                  <a:srgbClr val="118EFF"/>
                </a:solidFill>
              </a:rPr>
              <a:t>Schulangst</a:t>
            </a:r>
            <a:r>
              <a:rPr lang="de-DE" sz="4400" dirty="0" smtClean="0">
                <a:solidFill>
                  <a:srgbClr val="FFFFFF"/>
                </a:solidFill>
              </a:rPr>
              <a:t>:</a:t>
            </a:r>
          </a:p>
          <a:p>
            <a:pPr marL="45720" indent="0">
              <a:buNone/>
            </a:pPr>
            <a:endParaRPr lang="de-DE" sz="4400" dirty="0">
              <a:solidFill>
                <a:srgbClr val="FFFFFF"/>
              </a:solidFill>
            </a:endParaRPr>
          </a:p>
          <a:p>
            <a:pPr marL="1077913" indent="-1077913">
              <a:buAutoNum type="arabicPeriod" startAt="4"/>
            </a:pPr>
            <a:r>
              <a:rPr lang="de-DE" sz="4000" dirty="0" smtClean="0">
                <a:solidFill>
                  <a:srgbClr val="FFFFFF"/>
                </a:solidFill>
              </a:rPr>
              <a:t>Bei </a:t>
            </a:r>
            <a:r>
              <a:rPr lang="de-DE" sz="4000" dirty="0">
                <a:solidFill>
                  <a:srgbClr val="FFFFFF"/>
                </a:solidFill>
              </a:rPr>
              <a:t>Elementen der kognitiven Überforderung </a:t>
            </a:r>
          </a:p>
          <a:p>
            <a:pPr marL="1076325" indent="-1076325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4.1</a:t>
            </a:r>
            <a:r>
              <a:rPr lang="de-DE" sz="4000" dirty="0">
                <a:solidFill>
                  <a:srgbClr val="FFFFFF"/>
                </a:solidFill>
              </a:rPr>
              <a:t>.	Einleitung diagnostischer Abklärungen (LRS? </a:t>
            </a:r>
            <a:r>
              <a:rPr lang="de-DE" sz="4000" dirty="0" err="1">
                <a:solidFill>
                  <a:srgbClr val="FFFFFF"/>
                </a:solidFill>
              </a:rPr>
              <a:t>Dyskalkulie</a:t>
            </a:r>
            <a:r>
              <a:rPr lang="de-DE" sz="4000" dirty="0">
                <a:solidFill>
                  <a:srgbClr val="FFFFFF"/>
                </a:solidFill>
              </a:rPr>
              <a:t>? ...).</a:t>
            </a:r>
          </a:p>
          <a:p>
            <a:pPr marL="1076325" indent="-1076325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4.2</a:t>
            </a:r>
            <a:r>
              <a:rPr lang="de-DE" sz="4000" dirty="0">
                <a:solidFill>
                  <a:srgbClr val="FFFFFF"/>
                </a:solidFill>
              </a:rPr>
              <a:t>.	Ausschöpfen binnendifferenzierender Unterrichts- und innerschulischer Förderungsmöglichkeiten</a:t>
            </a:r>
            <a:r>
              <a:rPr lang="de-DE" sz="4000" dirty="0" smtClean="0">
                <a:solidFill>
                  <a:srgbClr val="FFFFFF"/>
                </a:solidFill>
              </a:rPr>
              <a:t>.</a:t>
            </a: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54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Elemente der Intervention bei </a:t>
            </a:r>
            <a:r>
              <a:rPr lang="de-DE" sz="4000" dirty="0" smtClean="0">
                <a:solidFill>
                  <a:srgbClr val="118EFF"/>
                </a:solidFill>
              </a:rPr>
              <a:t>Schulangst</a:t>
            </a:r>
            <a:r>
              <a:rPr lang="de-DE" sz="4000" dirty="0" smtClean="0">
                <a:solidFill>
                  <a:srgbClr val="FFFFFF"/>
                </a:solidFill>
              </a:rPr>
              <a:t>: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1076325" indent="-1076325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4.3.</a:t>
            </a:r>
            <a:r>
              <a:rPr lang="de-DE" sz="4000" dirty="0">
                <a:solidFill>
                  <a:srgbClr val="FFFFFF"/>
                </a:solidFill>
              </a:rPr>
              <a:t>	Sensibilisierung des Kollegiums für den angemessenen Umgang mit Kindern in Überforderungssituationen.</a:t>
            </a:r>
            <a:endParaRPr lang="de-DE" sz="4000" dirty="0">
              <a:solidFill>
                <a:srgbClr val="FF0000"/>
              </a:solidFill>
            </a:endParaRPr>
          </a:p>
          <a:p>
            <a:pPr marL="1076325" indent="-1076325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4.4.	Arbeit an klasseninternen Kommentar-/Abwertungsunsitten.</a:t>
            </a:r>
          </a:p>
          <a:p>
            <a:pPr marL="1076325" indent="-1076325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4.5.	Beratung der Eltern hinsichtlich realistischer Leistungserwartungen.</a:t>
            </a: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52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 fontScale="32500" lnSpcReduction="20000"/>
          </a:bodyPr>
          <a:lstStyle/>
          <a:p>
            <a:pPr marL="45720" indent="0">
              <a:buNone/>
            </a:pPr>
            <a:r>
              <a:rPr lang="de-DE" sz="9500" dirty="0">
                <a:solidFill>
                  <a:srgbClr val="00DC00"/>
                </a:solidFill>
              </a:rPr>
              <a:t>Elemente der Intervention bei </a:t>
            </a:r>
            <a:r>
              <a:rPr lang="de-DE" sz="9500" dirty="0">
                <a:solidFill>
                  <a:srgbClr val="118EFF"/>
                </a:solidFill>
              </a:rPr>
              <a:t>Schulangst</a:t>
            </a:r>
            <a:r>
              <a:rPr lang="de-DE" sz="9500" dirty="0" smtClean="0">
                <a:solidFill>
                  <a:srgbClr val="FFFFFF"/>
                </a:solidFill>
              </a:rPr>
              <a:t>:</a:t>
            </a:r>
          </a:p>
          <a:p>
            <a:pPr marL="45720" indent="0">
              <a:buNone/>
            </a:pPr>
            <a:endParaRPr lang="de-DE" sz="7800" dirty="0">
              <a:solidFill>
                <a:srgbClr val="FFFFFF"/>
              </a:solidFill>
            </a:endParaRPr>
          </a:p>
          <a:p>
            <a:pPr marL="1076325" indent="-1076325">
              <a:buAutoNum type="arabicPeriod" startAt="5"/>
            </a:pPr>
            <a:r>
              <a:rPr lang="de-DE" sz="9000" dirty="0" smtClean="0">
                <a:solidFill>
                  <a:srgbClr val="FFFFFF"/>
                </a:solidFill>
              </a:rPr>
              <a:t>Bei Belastungen im sozialen Bereich</a:t>
            </a:r>
          </a:p>
          <a:p>
            <a:pPr marL="1076325" indent="-1076325">
              <a:buAutoNum type="arabicPeriod" startAt="5"/>
            </a:pPr>
            <a:endParaRPr lang="de-DE" sz="9000" dirty="0" smtClean="0">
              <a:solidFill>
                <a:srgbClr val="FFFFFF"/>
              </a:solidFill>
            </a:endParaRPr>
          </a:p>
          <a:p>
            <a:pPr marL="1076325" indent="-1076325">
              <a:buNone/>
            </a:pPr>
            <a:r>
              <a:rPr lang="de-DE" sz="9000" dirty="0" smtClean="0">
                <a:solidFill>
                  <a:srgbClr val="FFFFFF"/>
                </a:solidFill>
              </a:rPr>
              <a:t>5.1</a:t>
            </a:r>
            <a:r>
              <a:rPr lang="de-DE" sz="9000" dirty="0">
                <a:solidFill>
                  <a:srgbClr val="FFFFFF"/>
                </a:solidFill>
              </a:rPr>
              <a:t>.	</a:t>
            </a:r>
            <a:r>
              <a:rPr lang="de-DE" sz="9000" dirty="0" smtClean="0">
                <a:solidFill>
                  <a:srgbClr val="FFFFFF"/>
                </a:solidFill>
              </a:rPr>
              <a:t>Lokalisierung dieser Belastungen (Klasse? Schulhof? Schulweg?).</a:t>
            </a:r>
            <a:endParaRPr lang="de-DE" sz="9000" dirty="0">
              <a:solidFill>
                <a:srgbClr val="FFFFFF"/>
              </a:solidFill>
            </a:endParaRPr>
          </a:p>
          <a:p>
            <a:pPr marL="1076325" indent="-1076325">
              <a:buNone/>
            </a:pPr>
            <a:r>
              <a:rPr lang="de-DE" sz="9000" dirty="0">
                <a:solidFill>
                  <a:srgbClr val="FFFFFF"/>
                </a:solidFill>
              </a:rPr>
              <a:t>5</a:t>
            </a:r>
            <a:r>
              <a:rPr lang="de-DE" sz="9000" dirty="0" smtClean="0">
                <a:solidFill>
                  <a:srgbClr val="FFFFFF"/>
                </a:solidFill>
              </a:rPr>
              <a:t>.2</a:t>
            </a:r>
            <a:r>
              <a:rPr lang="de-DE" sz="9000" dirty="0">
                <a:solidFill>
                  <a:srgbClr val="FFFFFF"/>
                </a:solidFill>
              </a:rPr>
              <a:t>.	</a:t>
            </a:r>
            <a:r>
              <a:rPr lang="de-DE" sz="9000" dirty="0" smtClean="0">
                <a:solidFill>
                  <a:srgbClr val="FFFFFF"/>
                </a:solidFill>
              </a:rPr>
              <a:t>Identifizierung der Belastungen.</a:t>
            </a:r>
            <a:endParaRPr lang="de-DE" sz="9000" dirty="0">
              <a:solidFill>
                <a:srgbClr val="FFFFFF"/>
              </a:solidFill>
            </a:endParaRPr>
          </a:p>
          <a:p>
            <a:pPr marL="1076325" indent="-1076325">
              <a:buNone/>
            </a:pPr>
            <a:r>
              <a:rPr lang="de-DE" sz="9000" dirty="0">
                <a:solidFill>
                  <a:srgbClr val="FFFFFF"/>
                </a:solidFill>
              </a:rPr>
              <a:t>5</a:t>
            </a:r>
            <a:r>
              <a:rPr lang="de-DE" sz="9000" dirty="0" smtClean="0">
                <a:solidFill>
                  <a:srgbClr val="FFFFFF"/>
                </a:solidFill>
              </a:rPr>
              <a:t>.3.	Sensibilisierung </a:t>
            </a:r>
            <a:r>
              <a:rPr lang="de-DE" sz="9000" dirty="0">
                <a:solidFill>
                  <a:srgbClr val="FFFFFF"/>
                </a:solidFill>
              </a:rPr>
              <a:t>des Kollegiums für den angemessenen Umgang mit Kindern in </a:t>
            </a:r>
            <a:r>
              <a:rPr lang="de-DE" sz="9000" dirty="0" smtClean="0">
                <a:solidFill>
                  <a:srgbClr val="FFFFFF"/>
                </a:solidFill>
              </a:rPr>
              <a:t>Angstsituationen.</a:t>
            </a:r>
            <a:endParaRPr lang="de-DE" sz="9000" dirty="0" smtClean="0"/>
          </a:p>
          <a:p>
            <a:pPr marL="1076325" indent="-1076325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3100" dirty="0">
                <a:solidFill>
                  <a:srgbClr val="00DC00"/>
                </a:solidFill>
              </a:rPr>
              <a:t>Elemente der Intervention bei </a:t>
            </a:r>
            <a:r>
              <a:rPr lang="de-DE" sz="3100" dirty="0">
                <a:solidFill>
                  <a:srgbClr val="118EFF"/>
                </a:solidFill>
              </a:rPr>
              <a:t>Schulangst</a:t>
            </a:r>
            <a:r>
              <a:rPr lang="de-DE" sz="3100" dirty="0" smtClean="0">
                <a:solidFill>
                  <a:srgbClr val="FFFFFF"/>
                </a:solidFill>
              </a:rPr>
              <a:t>:</a:t>
            </a:r>
          </a:p>
          <a:p>
            <a:pPr marL="45720" indent="0">
              <a:buNone/>
            </a:pPr>
            <a:endParaRPr lang="de-DE" sz="3100" dirty="0">
              <a:solidFill>
                <a:srgbClr val="FFFFFF"/>
              </a:solidFill>
            </a:endParaRPr>
          </a:p>
          <a:p>
            <a:pPr marL="1076325" indent="-1076325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5.4.</a:t>
            </a:r>
            <a:r>
              <a:rPr lang="de-DE" sz="4000" dirty="0">
                <a:solidFill>
                  <a:srgbClr val="FFFFFF"/>
                </a:solidFill>
              </a:rPr>
              <a:t>	</a:t>
            </a:r>
            <a:r>
              <a:rPr lang="de-DE" sz="4000" dirty="0" smtClean="0">
                <a:solidFill>
                  <a:srgbClr val="FFFFFF"/>
                </a:solidFill>
              </a:rPr>
              <a:t>Arbeit am sozialen Klassenmilieu.</a:t>
            </a:r>
            <a:endParaRPr lang="de-DE" sz="4000" dirty="0">
              <a:solidFill>
                <a:srgbClr val="FFFFFF"/>
              </a:solidFill>
            </a:endParaRPr>
          </a:p>
          <a:p>
            <a:pPr marL="1076325" indent="-1076325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5.5.	Aufbau von Schutzstrukturen.</a:t>
            </a: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5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3100" dirty="0">
                <a:solidFill>
                  <a:srgbClr val="00DC00"/>
                </a:solidFill>
              </a:rPr>
              <a:t>Elemente der Intervention bei </a:t>
            </a:r>
            <a:r>
              <a:rPr lang="de-DE" sz="3100" dirty="0">
                <a:solidFill>
                  <a:srgbClr val="118EFF"/>
                </a:solidFill>
              </a:rPr>
              <a:t>Schulangst</a:t>
            </a:r>
            <a:r>
              <a:rPr lang="de-DE" sz="3100" dirty="0">
                <a:solidFill>
                  <a:srgbClr val="FFFFFF"/>
                </a:solidFill>
              </a:rPr>
              <a:t>:</a:t>
            </a:r>
          </a:p>
          <a:p>
            <a:pPr marL="1076325" indent="-1076325">
              <a:buNone/>
            </a:pPr>
            <a:endParaRPr lang="en-US" sz="4000" dirty="0" smtClean="0">
              <a:solidFill>
                <a:schemeClr val="tx2"/>
              </a:solidFill>
            </a:endParaRPr>
          </a:p>
          <a:p>
            <a:pPr marL="1076325" indent="-1076325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6.</a:t>
            </a:r>
            <a:r>
              <a:rPr lang="de-DE" sz="4000" dirty="0" smtClean="0">
                <a:solidFill>
                  <a:srgbClr val="FFFFFF"/>
                </a:solidFill>
              </a:rPr>
              <a:t>	</a:t>
            </a:r>
            <a:r>
              <a:rPr lang="de-DE" sz="4000" dirty="0" err="1" smtClean="0">
                <a:solidFill>
                  <a:srgbClr val="FFFFFF"/>
                </a:solidFill>
              </a:rPr>
              <a:t>Hinorientierung</a:t>
            </a:r>
            <a:r>
              <a:rPr lang="de-DE" sz="4000" dirty="0" smtClean="0">
                <a:solidFill>
                  <a:srgbClr val="FFFFFF"/>
                </a:solidFill>
              </a:rPr>
              <a:t> der Eltern auf </a:t>
            </a:r>
            <a:r>
              <a:rPr lang="de-DE" sz="4000" dirty="0" err="1" smtClean="0">
                <a:solidFill>
                  <a:srgbClr val="FFFFFF"/>
                </a:solidFill>
              </a:rPr>
              <a:t>beraterische</a:t>
            </a:r>
            <a:r>
              <a:rPr lang="de-DE" sz="4000" dirty="0" smtClean="0">
                <a:solidFill>
                  <a:srgbClr val="FFFFFF"/>
                </a:solidFill>
              </a:rPr>
              <a:t>/therapeutische Hilfen.</a:t>
            </a:r>
            <a:endParaRPr lang="de-DE" sz="4000" dirty="0">
              <a:solidFill>
                <a:srgbClr val="FFFFFF"/>
              </a:solidFill>
            </a:endParaRPr>
          </a:p>
          <a:p>
            <a:pPr marL="1076325" indent="-1076325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54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6" y="1852491"/>
            <a:ext cx="8000382" cy="4456870"/>
          </a:xfrm>
          <a:noFill/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Elemente der Intervention bei </a:t>
            </a:r>
            <a:r>
              <a:rPr lang="de-DE" sz="4000" dirty="0" smtClean="0">
                <a:solidFill>
                  <a:srgbClr val="B9A1FF"/>
                </a:solidFill>
              </a:rPr>
              <a:t>Schulphobie</a:t>
            </a:r>
            <a:r>
              <a:rPr lang="de-DE" sz="4000" dirty="0" smtClean="0">
                <a:solidFill>
                  <a:srgbClr val="FFFFFF"/>
                </a:solidFill>
              </a:rPr>
              <a:t>: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Vermittlung von Verständnis für die Not des Kindes (und der Eltern).</a:t>
            </a: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Abklärung der körperlichen Symptome bejahen, aber für Begrenzung plädieren.</a:t>
            </a:r>
          </a:p>
          <a:p>
            <a:pPr marL="788670" indent="-742950">
              <a:buAutoNum type="arabicPeriod"/>
            </a:pPr>
            <a:r>
              <a:rPr lang="de-DE" sz="4000" dirty="0" err="1" smtClean="0">
                <a:solidFill>
                  <a:srgbClr val="FFFFFF"/>
                </a:solidFill>
              </a:rPr>
              <a:t>Hinorientierung</a:t>
            </a:r>
            <a:r>
              <a:rPr lang="de-DE" sz="4000" dirty="0" smtClean="0">
                <a:solidFill>
                  <a:srgbClr val="FFFFFF"/>
                </a:solidFill>
              </a:rPr>
              <a:t> auf psychotherapeutische UND familien-/elterntherapeutische Hilfen.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4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Grundsätzlich gilt: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/>
            </a:pPr>
            <a:r>
              <a:rPr lang="de-DE" sz="4000" dirty="0" smtClean="0">
                <a:solidFill>
                  <a:srgbClr val="FFFFFF"/>
                </a:solidFill>
              </a:rPr>
              <a:t>Die beste </a:t>
            </a:r>
            <a:r>
              <a:rPr lang="de-DE" sz="4000" dirty="0" smtClean="0">
                <a:solidFill>
                  <a:srgbClr val="FF0000"/>
                </a:solidFill>
              </a:rPr>
              <a:t>Vorbeugung</a:t>
            </a:r>
            <a:r>
              <a:rPr lang="de-DE" sz="4000" dirty="0" smtClean="0">
                <a:solidFill>
                  <a:srgbClr val="FFFFFF"/>
                </a:solidFill>
              </a:rPr>
              <a:t> gegen Schulvermeidung ist die umsichtige Wahrnehmung des Schülers </a:t>
            </a:r>
            <a:r>
              <a:rPr lang="de-DE" sz="4000" dirty="0" err="1" smtClean="0">
                <a:solidFill>
                  <a:srgbClr val="FFFFFF"/>
                </a:solidFill>
              </a:rPr>
              <a:t>bzw</a:t>
            </a:r>
            <a:r>
              <a:rPr lang="de-DE" sz="4000" dirty="0" smtClean="0">
                <a:solidFill>
                  <a:srgbClr val="FFFFFF"/>
                </a:solidFill>
              </a:rPr>
              <a:t> der Schülerin und ein aufmerksamer persönlicher Kontakt zu ihm </a:t>
            </a:r>
            <a:r>
              <a:rPr lang="de-DE" sz="4000" dirty="0" err="1" smtClean="0">
                <a:solidFill>
                  <a:srgbClr val="FFFFFF"/>
                </a:solidFill>
              </a:rPr>
              <a:t>bzw</a:t>
            </a:r>
            <a:r>
              <a:rPr lang="de-DE" sz="4000" dirty="0" smtClean="0">
                <a:solidFill>
                  <a:srgbClr val="FFFFFF"/>
                </a:solidFill>
              </a:rPr>
              <a:t> ihr.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„Es gibt auch schuldistanzierte und schulmeidende Lehrkräfte.“</a:t>
            </a:r>
            <a:endParaRPr lang="de-DE" sz="4000" dirty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oder vielleicht besser:</a:t>
            </a:r>
          </a:p>
          <a:p>
            <a:pPr marL="45720" indent="0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„Es gibt auch schülerdistanzierte und schülerkontaktmeidende Lehrkräfte.“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4354286" y="3616476"/>
            <a:ext cx="4499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de-DE" sz="1400" i="1" dirty="0" smtClean="0">
                <a:solidFill>
                  <a:srgbClr val="FFFFFF"/>
                </a:solidFill>
              </a:rPr>
              <a:t>Margrit </a:t>
            </a:r>
            <a:r>
              <a:rPr lang="de-DE" sz="1400" i="1" dirty="0">
                <a:solidFill>
                  <a:srgbClr val="FFFFFF"/>
                </a:solidFill>
              </a:rPr>
              <a:t>STAMM, schweizerische </a:t>
            </a:r>
            <a:r>
              <a:rPr lang="de-DE" sz="1400" i="1" dirty="0" smtClean="0">
                <a:solidFill>
                  <a:srgbClr val="FFFFFF"/>
                </a:solidFill>
              </a:rPr>
              <a:t>Professorin</a:t>
            </a:r>
          </a:p>
          <a:p>
            <a:pPr marL="45720" indent="0">
              <a:buNone/>
            </a:pPr>
            <a:r>
              <a:rPr lang="de-DE" sz="1400" i="1" dirty="0" smtClean="0"/>
              <a:t>( </a:t>
            </a:r>
            <a:r>
              <a:rPr lang="de-DE" sz="1400" i="1" dirty="0" err="1" smtClean="0"/>
              <a:t>margritstamm.ch</a:t>
            </a:r>
            <a:r>
              <a:rPr lang="de-DE" sz="1400" i="1" dirty="0" smtClean="0"/>
              <a:t>/</a:t>
            </a:r>
            <a:r>
              <a:rPr lang="de-DE" sz="1400" i="1" dirty="0" err="1" smtClean="0"/>
              <a:t>images</a:t>
            </a:r>
            <a:r>
              <a:rPr lang="de-DE" sz="1400" i="1" dirty="0" smtClean="0"/>
              <a:t>/Dossier zu </a:t>
            </a:r>
            <a:r>
              <a:rPr lang="de-DE" sz="1400" i="1" dirty="0" err="1" smtClean="0"/>
              <a:t>cool.pdf</a:t>
            </a:r>
            <a:r>
              <a:rPr lang="de-DE" sz="1400" i="1" dirty="0" smtClean="0"/>
              <a:t>)</a:t>
            </a:r>
            <a:endParaRPr lang="de-DE" sz="1400" i="1" dirty="0"/>
          </a:p>
        </p:txBody>
      </p:sp>
    </p:spTree>
    <p:extLst>
      <p:ext uri="{BB962C8B-B14F-4D97-AF65-F5344CB8AC3E}">
        <p14:creationId xmlns:p14="http://schemas.microsoft.com/office/powerpoint/2010/main" val="42352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Grundsätzlich gilt: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 startAt="2"/>
            </a:pPr>
            <a:r>
              <a:rPr lang="de-DE" sz="4000" dirty="0" smtClean="0">
                <a:solidFill>
                  <a:srgbClr val="FFFFFF"/>
                </a:solidFill>
              </a:rPr>
              <a:t>Je besser die Früherkennung und Frühintervention, umso günstiger die Prognose. 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17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Denn:</a:t>
            </a:r>
          </a:p>
          <a:p>
            <a:pPr marL="45720" indent="0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Kein Verhalten verfestigt sich so stark wie das, das uns etwas Unangenehmes, Angstbesetztes erspart.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08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/>
          </a:bodyPr>
          <a:lstStyle/>
          <a:p>
            <a:pPr marL="1188720" indent="-1143000">
              <a:buAutoNum type="arabicPeriod"/>
            </a:pPr>
            <a:r>
              <a:rPr lang="de-DE" sz="6000" dirty="0" smtClean="0"/>
              <a:t>Unlust</a:t>
            </a:r>
          </a:p>
          <a:p>
            <a:pPr marL="1188720" indent="-1143000">
              <a:buAutoNum type="arabicPeriod"/>
            </a:pPr>
            <a:endParaRPr lang="de-DE" sz="6000" dirty="0" smtClean="0"/>
          </a:p>
          <a:p>
            <a:pPr marL="1188720" indent="-1143000">
              <a:buAutoNum type="arabicPeriod"/>
            </a:pPr>
            <a:r>
              <a:rPr lang="de-DE" sz="6000" dirty="0" smtClean="0"/>
              <a:t>Angst</a:t>
            </a:r>
            <a:endParaRPr lang="de-DE" sz="6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5091975" y="1735983"/>
            <a:ext cx="31376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School </a:t>
            </a:r>
            <a:r>
              <a:rPr lang="de-DE" dirty="0" err="1" smtClean="0"/>
              <a:t>sucks</a:t>
            </a:r>
            <a:r>
              <a:rPr lang="de-DE" dirty="0" smtClean="0"/>
              <a:t>.</a:t>
            </a:r>
          </a:p>
          <a:p>
            <a:r>
              <a:rPr lang="de-DE" dirty="0" smtClean="0"/>
              <a:t>Schule nervt.</a:t>
            </a:r>
          </a:p>
          <a:p>
            <a:r>
              <a:rPr lang="de-DE" dirty="0" smtClean="0"/>
              <a:t>Kein Bock.</a:t>
            </a:r>
          </a:p>
          <a:p>
            <a:r>
              <a:rPr lang="de-DE" dirty="0" err="1" smtClean="0"/>
              <a:t>Muß</a:t>
            </a:r>
            <a:r>
              <a:rPr lang="de-DE" dirty="0" smtClean="0"/>
              <a:t> ich mir echt nicht antun.</a:t>
            </a:r>
          </a:p>
          <a:p>
            <a:r>
              <a:rPr lang="de-DE" dirty="0" smtClean="0"/>
              <a:t>Bringt nix.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5091975" y="4007902"/>
            <a:ext cx="30528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Das schaffe ich nicht.</a:t>
            </a:r>
          </a:p>
          <a:p>
            <a:r>
              <a:rPr lang="de-DE" dirty="0" smtClean="0"/>
              <a:t>Das geht bestimmt schief.</a:t>
            </a:r>
          </a:p>
          <a:p>
            <a:r>
              <a:rPr lang="de-DE" dirty="0" smtClean="0"/>
              <a:t>Ich halte das nicht aus.</a:t>
            </a:r>
          </a:p>
          <a:p>
            <a:r>
              <a:rPr lang="de-DE" dirty="0" smtClean="0"/>
              <a:t>Ich fühle mich hilflos.</a:t>
            </a:r>
          </a:p>
          <a:p>
            <a:r>
              <a:rPr lang="de-DE" dirty="0" smtClean="0"/>
              <a:t>Das hört nie auf.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113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Andererseits:</a:t>
            </a:r>
          </a:p>
          <a:p>
            <a:pPr marL="45720" indent="0">
              <a:buNone/>
            </a:pPr>
            <a:r>
              <a:rPr lang="de-DE" sz="4000" dirty="0" smtClean="0">
                <a:solidFill>
                  <a:srgbClr val="FFFFFF"/>
                </a:solidFill>
              </a:rPr>
              <a:t>„Schulen entwickeln – häufig </a:t>
            </a:r>
            <a:r>
              <a:rPr lang="de-DE" sz="4000" dirty="0" err="1" smtClean="0">
                <a:solidFill>
                  <a:srgbClr val="FFFFFF"/>
                </a:solidFill>
              </a:rPr>
              <a:t>unbewußt</a:t>
            </a:r>
            <a:r>
              <a:rPr lang="de-DE" sz="4000" dirty="0" smtClean="0">
                <a:solidFill>
                  <a:srgbClr val="FFFFFF"/>
                </a:solidFill>
              </a:rPr>
              <a:t> – Strategien, mit denen sie bestimmte Schülerinnen und Schüler von der Schule fernhalten und ihre Schuldistanz vergrößern.“</a:t>
            </a:r>
            <a:endParaRPr lang="de-DE" sz="4000" dirty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4572000" y="5829905"/>
            <a:ext cx="42817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de-DE" sz="1400" i="1" dirty="0" smtClean="0">
                <a:solidFill>
                  <a:srgbClr val="FFFFFF"/>
                </a:solidFill>
              </a:rPr>
              <a:t>Margrit </a:t>
            </a:r>
            <a:r>
              <a:rPr lang="de-DE" sz="1400" i="1" dirty="0">
                <a:solidFill>
                  <a:srgbClr val="FFFFFF"/>
                </a:solidFill>
              </a:rPr>
              <a:t>STAMM, schweizerische Professorin</a:t>
            </a:r>
          </a:p>
        </p:txBody>
      </p:sp>
    </p:spTree>
    <p:extLst>
      <p:ext uri="{BB962C8B-B14F-4D97-AF65-F5344CB8AC3E}">
        <p14:creationId xmlns:p14="http://schemas.microsoft.com/office/powerpoint/2010/main" val="202873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Grundsätzlich gilt: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 startAt="3"/>
            </a:pPr>
            <a:r>
              <a:rPr lang="de-DE" sz="4000" dirty="0" smtClean="0">
                <a:solidFill>
                  <a:srgbClr val="FFFFFF"/>
                </a:solidFill>
              </a:rPr>
              <a:t>Es gibt keine Standardintervention gegen Schulvermeidung.</a:t>
            </a:r>
          </a:p>
          <a:p>
            <a:pPr marL="788670" indent="-742950">
              <a:buAutoNum type="arabicPeriod" startAt="3"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r>
              <a:rPr lang="de-DE" sz="4400" dirty="0" smtClean="0"/>
              <a:t>Aber NIEMALS hilft es,</a:t>
            </a:r>
            <a:endParaRPr lang="de-DE" sz="4400" dirty="0"/>
          </a:p>
          <a:p>
            <a:pPr marL="45720" indent="0">
              <a:buNone/>
            </a:pPr>
            <a:endParaRPr lang="de-DE" sz="4400" dirty="0"/>
          </a:p>
          <a:p>
            <a:pPr>
              <a:buFontTx/>
              <a:buChar char="•"/>
            </a:pPr>
            <a:r>
              <a:rPr lang="de-DE" sz="4000" dirty="0" smtClean="0"/>
              <a:t>wenn Schule, anstatt realistische Brücken zu bauen, sich dem Kind freundlich andient.</a:t>
            </a:r>
            <a:endParaRPr lang="de-DE" sz="4000" dirty="0"/>
          </a:p>
          <a:p>
            <a:pPr>
              <a:buFontTx/>
              <a:buChar char="•"/>
            </a:pPr>
            <a:r>
              <a:rPr lang="de-DE" sz="4000" dirty="0" smtClean="0"/>
              <a:t>wenn Schule darauf verzichtet, die Erfüllung der Schulpflicht einzufordern.</a:t>
            </a:r>
            <a:endParaRPr lang="de-DE" sz="4000" dirty="0"/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endParaRPr lang="de-DE" sz="4400" dirty="0"/>
          </a:p>
          <a:p>
            <a:pPr>
              <a:buFontTx/>
              <a:buChar char="•"/>
            </a:pPr>
            <a:r>
              <a:rPr lang="de-DE" sz="4000" dirty="0" smtClean="0"/>
              <a:t>wenn Schule sich mit Entschuldigungen oder Attesten zufrieden gibt („wir wollen dem Kind nicht noch zusätzlich Druck machen“).</a:t>
            </a:r>
            <a:endParaRPr lang="de-DE" sz="4000" dirty="0"/>
          </a:p>
          <a:p>
            <a:pPr>
              <a:buFontTx/>
              <a:buChar char="•"/>
            </a:pPr>
            <a:r>
              <a:rPr lang="de-DE" sz="4000" dirty="0" smtClean="0"/>
              <a:t>wenn Schule Hausunterricht arrangiert (außer übergangsweise).</a:t>
            </a:r>
            <a:endParaRPr lang="de-DE" sz="4000" dirty="0"/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0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Grundsätzlich gilt: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 startAt="4"/>
            </a:pPr>
            <a:r>
              <a:rPr lang="de-DE" sz="4000" dirty="0" smtClean="0">
                <a:solidFill>
                  <a:srgbClr val="FFFFFF"/>
                </a:solidFill>
              </a:rPr>
              <a:t>Jede Intervention </a:t>
            </a:r>
            <a:r>
              <a:rPr lang="de-DE" sz="4000" dirty="0" err="1" smtClean="0">
                <a:solidFill>
                  <a:srgbClr val="FFFFFF"/>
                </a:solidFill>
              </a:rPr>
              <a:t>muß</a:t>
            </a:r>
            <a:r>
              <a:rPr lang="de-DE" sz="4000" dirty="0" smtClean="0">
                <a:solidFill>
                  <a:srgbClr val="FFFFFF"/>
                </a:solidFill>
              </a:rPr>
              <a:t> darauf abzielen, möglichst schnell die Schulvermeidung zu beenden.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 startAt="3"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93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r>
              <a:rPr lang="de-DE" sz="4400" dirty="0" smtClean="0"/>
              <a:t>Eine </a:t>
            </a:r>
            <a:r>
              <a:rPr lang="de-DE" sz="4400" dirty="0" err="1" smtClean="0"/>
              <a:t>chronifizierte</a:t>
            </a:r>
            <a:r>
              <a:rPr lang="de-DE" sz="4400" dirty="0" smtClean="0"/>
              <a:t> Schulvermeidung ist extrem interventionsresistent.</a:t>
            </a:r>
          </a:p>
          <a:p>
            <a:pPr marL="45720" indent="0">
              <a:buNone/>
            </a:pPr>
            <a:endParaRPr lang="de-DE" sz="4400" dirty="0"/>
          </a:p>
          <a:p>
            <a:pPr marL="45720" indent="0">
              <a:buNone/>
            </a:pPr>
            <a:r>
              <a:rPr lang="de-DE" sz="4400" dirty="0" smtClean="0"/>
              <a:t>Die schnelle Rückkehr in die Schule hat Vorrang gegenüber einer intensiven Abklärung von Kontext und Bedingungsgefüge.</a:t>
            </a:r>
          </a:p>
          <a:p>
            <a:pPr marL="45720" indent="0">
              <a:buNone/>
            </a:pPr>
            <a:endParaRPr lang="de-DE" sz="4400" dirty="0"/>
          </a:p>
          <a:p>
            <a:pPr marL="45720" indent="0">
              <a:buNone/>
            </a:pPr>
            <a:r>
              <a:rPr lang="de-DE" sz="4400" dirty="0" smtClean="0"/>
              <a:t>Aber eine schnelle Rückkehr in die Schule erübrigt diese Abklärung NICHT – das Rückfallrisiko ist groß!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8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Grundsätzlich gilt: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r>
              <a:rPr lang="en-US" sz="4000" dirty="0" smtClean="0">
                <a:solidFill>
                  <a:schemeClr val="tx2"/>
                </a:solidFill>
              </a:rPr>
              <a:t>5.</a:t>
            </a:r>
            <a:r>
              <a:rPr lang="de-DE" sz="4000" dirty="0" smtClean="0">
                <a:solidFill>
                  <a:srgbClr val="FFFFFF"/>
                </a:solidFill>
              </a:rPr>
              <a:t>	Der Umgang mit 	Schulvermeidung verlangt 	Kontakt, Kooperation, 	Konfrontation, Koordination.</a:t>
            </a: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788670" indent="-742950">
              <a:buAutoNum type="arabicPeriod" startAt="3"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30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>
              <a:buNone/>
            </a:pPr>
            <a:endParaRPr lang="de-DE" sz="4000" dirty="0" smtClean="0">
              <a:solidFill>
                <a:srgbClr val="FFFFFF"/>
              </a:solidFill>
            </a:endParaRPr>
          </a:p>
          <a:p>
            <a:pPr marL="45720" indent="0">
              <a:buNone/>
            </a:pPr>
            <a:r>
              <a:rPr lang="de-DE" sz="4400" dirty="0" smtClean="0"/>
              <a:t>Einem Syndrom der Vermeidung kann man nicht durch Vermeidung begegnen.</a:t>
            </a: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5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8855" y="1852491"/>
            <a:ext cx="8085049" cy="4456870"/>
          </a:xfrm>
          <a:noFill/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de-DE" sz="8000" dirty="0" smtClean="0"/>
          </a:p>
          <a:p>
            <a:pPr marL="45720" indent="0" algn="ctr">
              <a:buNone/>
            </a:pPr>
            <a:r>
              <a:rPr lang="de-DE" sz="8000" dirty="0" smtClean="0">
                <a:solidFill>
                  <a:srgbClr val="00DC00"/>
                </a:solidFill>
              </a:rPr>
              <a:t>Vielen Dank!</a:t>
            </a:r>
          </a:p>
          <a:p>
            <a:pPr marL="788670" indent="-742950" algn="ctr">
              <a:buAutoNum type="arabicPeriod" startAt="3"/>
            </a:pPr>
            <a:endParaRPr lang="de-DE" sz="8000" dirty="0" smtClean="0">
              <a:solidFill>
                <a:srgbClr val="FFFFFF"/>
              </a:solidFill>
            </a:endParaRPr>
          </a:p>
          <a:p>
            <a:pPr marL="45720" indent="0" algn="ctr">
              <a:buNone/>
            </a:pPr>
            <a:endParaRPr lang="de-DE" sz="8000" dirty="0" smtClean="0">
              <a:solidFill>
                <a:srgbClr val="FFFFFF"/>
              </a:solidFill>
            </a:endParaRPr>
          </a:p>
          <a:p>
            <a:pPr marL="45720" indent="0" algn="ctr">
              <a:buNone/>
            </a:pPr>
            <a:endParaRPr lang="de-DE" sz="8000" dirty="0"/>
          </a:p>
          <a:p>
            <a:pPr marL="45720" indent="0" algn="ctr">
              <a:buNone/>
            </a:pPr>
            <a:endParaRPr lang="de-DE" sz="8000" dirty="0"/>
          </a:p>
          <a:p>
            <a:pPr marL="45720" indent="0" algn="ctr">
              <a:buNone/>
            </a:pPr>
            <a:endParaRPr lang="de-DE" sz="8000" dirty="0"/>
          </a:p>
          <a:p>
            <a:pPr marL="45720" indent="0" algn="ctr">
              <a:buNone/>
            </a:pPr>
            <a:endParaRPr lang="de-DE" sz="8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5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de-DE" sz="6000" dirty="0" smtClean="0"/>
              <a:t>Beide Reaktionsmuster können zu Schulvermeidung führen.</a:t>
            </a:r>
            <a:endParaRPr lang="de-DE" sz="6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4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548798"/>
            <a:ext cx="4492183" cy="977467"/>
          </a:xfrm>
        </p:spPr>
        <p:txBody>
          <a:bodyPr>
            <a:noAutofit/>
          </a:bodyPr>
          <a:lstStyle/>
          <a:p>
            <a:r>
              <a:rPr lang="de-DE" sz="2000" dirty="0" smtClean="0"/>
              <a:t>Schulvermeidung</a:t>
            </a:r>
            <a:br>
              <a:rPr lang="de-DE" sz="2000" dirty="0" smtClean="0"/>
            </a:br>
            <a:r>
              <a:rPr lang="de-DE" sz="2000" dirty="0" smtClean="0"/>
              <a:t>Schulabsentismus</a:t>
            </a:r>
            <a:br>
              <a:rPr lang="de-DE" sz="2000" dirty="0" smtClean="0"/>
            </a:br>
            <a:r>
              <a:rPr lang="de-DE" sz="2000" dirty="0" smtClean="0"/>
              <a:t>Schulverweigerung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4400" y="1852491"/>
            <a:ext cx="7315200" cy="4456870"/>
          </a:xfrm>
          <a:noFill/>
        </p:spPr>
        <p:txBody>
          <a:bodyPr>
            <a:normAutofit fontScale="85000" lnSpcReduction="10000"/>
          </a:bodyPr>
          <a:lstStyle/>
          <a:p>
            <a:pPr marL="45720" indent="0">
              <a:buNone/>
            </a:pPr>
            <a:r>
              <a:rPr lang="de-DE" sz="4000" dirty="0" smtClean="0">
                <a:solidFill>
                  <a:srgbClr val="00DC00"/>
                </a:solidFill>
              </a:rPr>
              <a:t>Wie verbreitet ist Schulvermeidung?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r>
              <a:rPr lang="de-DE" sz="4000" dirty="0" smtClean="0"/>
              <a:t>Schwer zu sagen – die Statistiken sind dürftig und differenzieren nur selten nach den verschiedenen Typen der Schulvermeidung.</a:t>
            </a:r>
          </a:p>
          <a:p>
            <a:pPr marL="45720" indent="0">
              <a:buNone/>
            </a:pPr>
            <a:endParaRPr lang="de-DE" sz="4000" dirty="0"/>
          </a:p>
          <a:p>
            <a:pPr marL="45720" indent="0">
              <a:buNone/>
            </a:pPr>
            <a:r>
              <a:rPr lang="de-DE" sz="3800" dirty="0" smtClean="0"/>
              <a:t>Unter diesem Vorbehalt:</a:t>
            </a:r>
          </a:p>
          <a:p>
            <a:pPr marL="45720" indent="0">
              <a:buNone/>
            </a:pPr>
            <a:endParaRPr lang="de-DE" sz="3800" dirty="0" smtClean="0"/>
          </a:p>
          <a:p>
            <a:pPr>
              <a:buFontTx/>
              <a:buChar char="•"/>
            </a:pPr>
            <a:endParaRPr lang="de-DE" sz="4000" dirty="0" smtClean="0"/>
          </a:p>
          <a:p>
            <a:pPr>
              <a:buFont typeface="Wingdings" charset="0"/>
              <a:buChar char="Ø"/>
            </a:pPr>
            <a:endParaRPr lang="de-DE" sz="4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471681"/>
            <a:ext cx="3187146" cy="301227"/>
          </a:xfrm>
        </p:spPr>
        <p:txBody>
          <a:bodyPr/>
          <a:lstStyle/>
          <a:p>
            <a:r>
              <a:rPr lang="en-US" sz="1600" dirty="0" err="1" smtClean="0">
                <a:solidFill>
                  <a:schemeClr val="tx2"/>
                </a:solidFill>
              </a:rPr>
              <a:t>Dipl</a:t>
            </a:r>
            <a:r>
              <a:rPr lang="en-US" sz="1600" dirty="0" smtClean="0">
                <a:solidFill>
                  <a:schemeClr val="tx2"/>
                </a:solidFill>
              </a:rPr>
              <a:t> Psych </a:t>
            </a:r>
            <a:r>
              <a:rPr lang="en-US" sz="1600" dirty="0" err="1" smtClean="0">
                <a:solidFill>
                  <a:schemeClr val="tx2"/>
                </a:solidFill>
              </a:rPr>
              <a:t>Malte</a:t>
            </a:r>
            <a:r>
              <a:rPr lang="en-US" sz="1600" dirty="0" smtClean="0">
                <a:solidFill>
                  <a:schemeClr val="tx2"/>
                </a:solidFill>
              </a:rPr>
              <a:t> LÜCKE - 2016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59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ktive">
  <a:themeElements>
    <a:clrScheme name="Perspek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Perspektive.thmx</Template>
  <TotalTime>0</TotalTime>
  <Words>3338</Words>
  <Application>Microsoft Office PowerPoint</Application>
  <PresentationFormat>Bildschirmpräsentation (4:3)</PresentationFormat>
  <Paragraphs>1055</Paragraphs>
  <Slides>78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78</vt:i4>
      </vt:variant>
    </vt:vector>
  </HeadingPairs>
  <TitlesOfParts>
    <vt:vector size="82" baseType="lpstr">
      <vt:lpstr>Arial</vt:lpstr>
      <vt:lpstr>Calibri</vt:lpstr>
      <vt:lpstr>Wingdings</vt:lpstr>
      <vt:lpstr>Perspektive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  <vt:lpstr>Schulvermeidung Schulabsentismus Schulverweigerung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Malte Lücke</dc:creator>
  <cp:lastModifiedBy>C. Haberer</cp:lastModifiedBy>
  <cp:revision>86</cp:revision>
  <dcterms:created xsi:type="dcterms:W3CDTF">2016-11-13T08:11:42Z</dcterms:created>
  <dcterms:modified xsi:type="dcterms:W3CDTF">2016-11-24T07:55:42Z</dcterms:modified>
</cp:coreProperties>
</file>